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sldIdLst>
    <p:sldId id="350" r:id="rId2"/>
    <p:sldId id="377" r:id="rId3"/>
    <p:sldId id="370" r:id="rId4"/>
    <p:sldId id="378" r:id="rId5"/>
    <p:sldId id="379" r:id="rId6"/>
    <p:sldId id="387" r:id="rId7"/>
    <p:sldId id="381" r:id="rId8"/>
    <p:sldId id="382" r:id="rId9"/>
    <p:sldId id="371" r:id="rId10"/>
    <p:sldId id="383" r:id="rId11"/>
    <p:sldId id="384" r:id="rId12"/>
    <p:sldId id="385" r:id="rId13"/>
    <p:sldId id="390" r:id="rId14"/>
    <p:sldId id="388" r:id="rId15"/>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78DC"/>
    <a:srgbClr val="57A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5" autoAdjust="0"/>
    <p:restoredTop sz="95128" autoAdjust="0"/>
  </p:normalViewPr>
  <p:slideViewPr>
    <p:cSldViewPr>
      <p:cViewPr>
        <p:scale>
          <a:sx n="110" d="100"/>
          <a:sy n="110" d="100"/>
        </p:scale>
        <p:origin x="-1230" y="-468"/>
      </p:cViewPr>
      <p:guideLst>
        <p:guide orient="horz" pos="2164"/>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1CAF1-FEFE-4A03-B6C8-43C03D6A6E24}" type="datetimeFigureOut">
              <a:rPr lang="ru-RU" smtClean="0"/>
              <a:pPr/>
              <a:t>16.06.2025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443A4B-3946-4CE5-AF68-0D7B501C9BFE}" type="slidenum">
              <a:rPr lang="ru-RU" smtClean="0"/>
              <a:pPr/>
              <a:t>‹#›</a:t>
            </a:fld>
            <a:endParaRPr lang="ru-RU"/>
          </a:p>
        </p:txBody>
      </p:sp>
    </p:spTree>
    <p:extLst>
      <p:ext uri="{BB962C8B-B14F-4D97-AF65-F5344CB8AC3E}">
        <p14:creationId xmlns:p14="http://schemas.microsoft.com/office/powerpoint/2010/main" val="415144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1</a:t>
            </a:fld>
            <a:endParaRPr lang="ru-RU"/>
          </a:p>
        </p:txBody>
      </p:sp>
    </p:spTree>
    <p:extLst>
      <p:ext uri="{BB962C8B-B14F-4D97-AF65-F5344CB8AC3E}">
        <p14:creationId xmlns:p14="http://schemas.microsoft.com/office/powerpoint/2010/main" val="3970712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2</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3</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4</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5</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6</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7</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8</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9</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10</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11</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12</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13</a:t>
            </a:fld>
            <a:endParaRPr lang="ru-RU"/>
          </a:p>
        </p:txBody>
      </p:sp>
    </p:spTree>
    <p:extLst>
      <p:ext uri="{BB962C8B-B14F-4D97-AF65-F5344CB8AC3E}">
        <p14:creationId xmlns:p14="http://schemas.microsoft.com/office/powerpoint/2010/main" val="2575627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43A4B-3946-4CE5-AF68-0D7B501C9BFE}" type="slidenum">
              <a:rPr lang="ru-RU" smtClean="0"/>
              <a:pPr/>
              <a:t>14</a:t>
            </a:fld>
            <a:endParaRPr lang="ru-RU"/>
          </a:p>
        </p:txBody>
      </p:sp>
    </p:spTree>
    <p:extLst>
      <p:ext uri="{BB962C8B-B14F-4D97-AF65-F5344CB8AC3E}">
        <p14:creationId xmlns:p14="http://schemas.microsoft.com/office/powerpoint/2010/main" val="3970712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32004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371475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8" name="Slide Number Placeholder 7"/>
          <p:cNvSpPr>
            <a:spLocks noGrp="1"/>
          </p:cNvSpPr>
          <p:nvPr>
            <p:ph type="sldNum" sz="quarter" idx="11"/>
          </p:nvPr>
        </p:nvSpPr>
        <p:spPr/>
        <p:txBody>
          <a:bodyPr/>
          <a:lstStyle/>
          <a:p>
            <a:fld id="{8D58FF37-4059-4900-B90B-6D7D6010E75F}"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028701"/>
            <a:ext cx="7772400" cy="1878806"/>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3051573"/>
            <a:ext cx="7772400" cy="848915"/>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58FF37-4059-4900-B90B-6D7D6010E75F}" type="slidenum">
              <a:rPr lang="ru-RU" smtClean="0"/>
              <a:pPr/>
              <a:t>‹#›</a:t>
            </a:fld>
            <a:endParaRPr lang="ru-RU"/>
          </a:p>
        </p:txBody>
      </p:sp>
      <p:sp>
        <p:nvSpPr>
          <p:cNvPr id="7" name="Oval 6"/>
          <p:cNvSpPr/>
          <p:nvPr/>
        </p:nvSpPr>
        <p:spPr>
          <a:xfrm>
            <a:off x="4495800" y="2943225"/>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2943225"/>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2943225"/>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200151"/>
            <a:ext cx="4038600" cy="3394472"/>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D58FF37-4059-4900-B90B-6D7D6010E75F}" type="slidenum">
              <a:rPr lang="ru-RU" smtClean="0"/>
              <a:pPr/>
              <a:t>‹#›</a:t>
            </a:fld>
            <a:endParaRPr lang="ru-RU"/>
          </a:p>
        </p:txBody>
      </p:sp>
      <p:sp>
        <p:nvSpPr>
          <p:cNvPr id="9" name="Content Placeholder 8"/>
          <p:cNvSpPr>
            <a:spLocks noGrp="1"/>
          </p:cNvSpPr>
          <p:nvPr>
            <p:ph sz="quarter" idx="13"/>
          </p:nvPr>
        </p:nvSpPr>
        <p:spPr>
          <a:xfrm>
            <a:off x="365760" y="1200150"/>
            <a:ext cx="4041648" cy="339471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200150"/>
            <a:ext cx="4040188" cy="4572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1" y="1200150"/>
            <a:ext cx="4041775" cy="4572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D58FF37-4059-4900-B90B-6D7D6010E75F}" type="slidenum">
              <a:rPr lang="ru-RU" smtClean="0"/>
              <a:pPr/>
              <a:t>‹#›</a:t>
            </a:fld>
            <a:endParaRPr lang="ru-RU"/>
          </a:p>
        </p:txBody>
      </p:sp>
      <p:sp>
        <p:nvSpPr>
          <p:cNvPr id="11" name="Content Placeholder 10"/>
          <p:cNvSpPr>
            <a:spLocks noGrp="1"/>
          </p:cNvSpPr>
          <p:nvPr>
            <p:ph sz="quarter" idx="13"/>
          </p:nvPr>
        </p:nvSpPr>
        <p:spPr>
          <a:xfrm>
            <a:off x="457200" y="1659636"/>
            <a:ext cx="4041648" cy="293522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1659637"/>
            <a:ext cx="4041648" cy="293489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8" y="200025"/>
            <a:ext cx="3008313" cy="1571625"/>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8" y="204788"/>
            <a:ext cx="4995863"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8" y="1828801"/>
            <a:ext cx="3008313" cy="2765822"/>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171450"/>
            <a:ext cx="5711824" cy="671513"/>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857250"/>
            <a:ext cx="6054724" cy="3405783"/>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4357688"/>
            <a:ext cx="5711824" cy="40005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5D6669F-3C79-44AC-ACC2-B2584365452E}" type="datetimeFigureOut">
              <a:rPr lang="ru-RU" smtClean="0"/>
              <a:pPr/>
              <a:t>16.06.2025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58FF37-4059-4900-B90B-6D7D6010E75F}"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6" name="color1_shape3"/>
          <p:cNvSpPr/>
          <p:nvPr userDrawn="1"/>
        </p:nvSpPr>
        <p:spPr>
          <a:xfrm>
            <a:off x="0" y="5041107"/>
            <a:ext cx="9144000" cy="102393"/>
          </a:xfrm>
          <a:prstGeom prst="rect">
            <a:avLst/>
          </a:prstGeom>
          <a:solidFill>
            <a:srgbClr val="1A315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ru-RU"/>
          </a:p>
        </p:txBody>
      </p:sp>
      <p:sp>
        <p:nvSpPr>
          <p:cNvPr id="9" name="color1_shape1"/>
          <p:cNvSpPr/>
          <p:nvPr userDrawn="1"/>
        </p:nvSpPr>
        <p:spPr>
          <a:xfrm>
            <a:off x="0" y="-16667"/>
            <a:ext cx="9144000" cy="102393"/>
          </a:xfrm>
          <a:prstGeom prst="rect">
            <a:avLst/>
          </a:prstGeom>
          <a:solidFill>
            <a:srgbClr val="1A315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ru-RU"/>
          </a:p>
        </p:txBody>
      </p:sp>
      <p:sp>
        <p:nvSpPr>
          <p:cNvPr id="2" name="title"/>
          <p:cNvSpPr>
            <a:spLocks noGrp="1"/>
          </p:cNvSpPr>
          <p:nvPr>
            <p:ph type="title" hasCustomPrompt="1"/>
          </p:nvPr>
        </p:nvSpPr>
        <p:spPr>
          <a:xfrm>
            <a:off x="616142" y="254643"/>
            <a:ext cx="7907417" cy="594988"/>
          </a:xfrm>
          <a:prstGeom prst="rect">
            <a:avLst/>
          </a:prstGeom>
        </p:spPr>
        <p:txBody>
          <a:bodyPr/>
          <a:lstStyle>
            <a:lvl1pPr>
              <a:defRPr lang="ru-RU" sz="3300" kern="1200" cap="all" baseline="0" dirty="0">
                <a:solidFill>
                  <a:srgbClr val="1A315C"/>
                </a:solidFill>
                <a:latin typeface="Bebas Neue Bold" pitchFamily="34" charset="-52"/>
                <a:ea typeface="+mj-ea"/>
                <a:cs typeface="+mj-cs"/>
              </a:defRPr>
            </a:lvl1pPr>
          </a:lstStyle>
          <a:p>
            <a:r>
              <a:rPr lang="en-US" dirty="0" smtClean="0"/>
              <a:t>Title</a:t>
            </a:r>
            <a:endParaRPr lang="ru-RU" dirty="0"/>
          </a:p>
        </p:txBody>
      </p:sp>
      <p:sp>
        <p:nvSpPr>
          <p:cNvPr id="13" name="text"/>
          <p:cNvSpPr>
            <a:spLocks noGrp="1"/>
          </p:cNvSpPr>
          <p:nvPr>
            <p:ph type="body" sz="quarter" idx="14" hasCustomPrompt="1"/>
          </p:nvPr>
        </p:nvSpPr>
        <p:spPr>
          <a:xfrm>
            <a:off x="628650" y="1232387"/>
            <a:ext cx="7894909" cy="3240394"/>
          </a:xfrm>
          <a:prstGeom prst="rect">
            <a:avLst/>
          </a:prstGeom>
        </p:spPr>
        <p:txBody>
          <a:bodyPr>
            <a:normAutofit/>
          </a:bodyPr>
          <a:lstStyle>
            <a:lvl1pPr marL="0" indent="0" algn="l" defTabSz="685800" rtl="0" eaLnBrk="1" latinLnBrk="0" hangingPunct="1">
              <a:lnSpc>
                <a:spcPct val="90000"/>
              </a:lnSpc>
              <a:spcBef>
                <a:spcPct val="0"/>
              </a:spcBef>
              <a:buNone/>
              <a:defRPr lang="en-US" sz="2100" kern="1200" dirty="0" smtClean="0">
                <a:solidFill>
                  <a:srgbClr val="1A315C"/>
                </a:solidFill>
                <a:latin typeface="+mn-lt"/>
                <a:ea typeface="Arial Unicode MS" panose="020B0604020202020204" pitchFamily="34" charset="-128"/>
                <a:cs typeface="Arial Unicode MS" panose="020B0604020202020204" pitchFamily="34" charset="-128"/>
              </a:defRPr>
            </a:lvl1pPr>
          </a:lstStyle>
          <a:p>
            <a:pPr lvl="0"/>
            <a:r>
              <a:rPr lang="en-US" dirty="0" smtClean="0"/>
              <a:t>Text</a:t>
            </a:r>
            <a:endParaRPr lang="ru-RU" dirty="0"/>
          </a:p>
        </p:txBody>
      </p:sp>
      <p:pic>
        <p:nvPicPr>
          <p:cNvPr id="14" name="logo" descr="E:\Live3\Artrange\Projects\Slider\Branding\Logo\logo_екфтызукуте-0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5817" y="4688807"/>
            <a:ext cx="726942" cy="244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723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20015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8" y="4767263"/>
            <a:ext cx="2085975" cy="273844"/>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5D6669F-3C79-44AC-ACC2-B2584365452E}" type="datetimeFigureOut">
              <a:rPr lang="ru-RU" smtClean="0"/>
              <a:pPr/>
              <a:t>16.06.2025</a:t>
            </a:fld>
            <a:endParaRPr lang="ru-RU"/>
          </a:p>
        </p:txBody>
      </p:sp>
      <p:sp>
        <p:nvSpPr>
          <p:cNvPr id="5" name="Footer Placeholder 4"/>
          <p:cNvSpPr>
            <a:spLocks noGrp="1"/>
          </p:cNvSpPr>
          <p:nvPr>
            <p:ph type="ftr" sz="quarter" idx="3"/>
          </p:nvPr>
        </p:nvSpPr>
        <p:spPr>
          <a:xfrm>
            <a:off x="659166" y="4767263"/>
            <a:ext cx="2847975" cy="273844"/>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9" y="4767263"/>
            <a:ext cx="561975" cy="273844"/>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D58FF37-4059-4900-B90B-6D7D6010E75F}" type="slidenum">
              <a:rPr lang="ru-RU" smtClean="0"/>
              <a:pPr/>
              <a:t>‹#›</a:t>
            </a:fld>
            <a:endParaRPr lang="ru-RU"/>
          </a:p>
        </p:txBody>
      </p:sp>
      <p:sp>
        <p:nvSpPr>
          <p:cNvPr id="7" name="Oval 6"/>
          <p:cNvSpPr/>
          <p:nvPr/>
        </p:nvSpPr>
        <p:spPr>
          <a:xfrm>
            <a:off x="8457760" y="4874538"/>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4874538"/>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24" name="Подзаголовок 2"/>
          <p:cNvSpPr txBox="1">
            <a:spLocks/>
          </p:cNvSpPr>
          <p:nvPr/>
        </p:nvSpPr>
        <p:spPr>
          <a:xfrm>
            <a:off x="263773" y="3075806"/>
            <a:ext cx="8628708" cy="179000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None/>
            </a:pPr>
            <a:r>
              <a:rPr lang="ru-RU" sz="2800" b="1" dirty="0" smtClean="0">
                <a:solidFill>
                  <a:srgbClr val="C00000"/>
                </a:solidFill>
                <a:latin typeface="Arial Narrow" panose="020B0606020202030204" pitchFamily="34" charset="0"/>
              </a:rPr>
              <a:t>Аносова Анастасия Михайловна</a:t>
            </a:r>
          </a:p>
          <a:p>
            <a:pPr marL="0" indent="0" algn="ctr">
              <a:buNone/>
            </a:pPr>
            <a:r>
              <a:rPr lang="ru-RU" sz="1900" b="1" dirty="0" smtClean="0">
                <a:solidFill>
                  <a:schemeClr val="tx2">
                    <a:lumMod val="75000"/>
                  </a:schemeClr>
                </a:solidFill>
                <a:latin typeface="Arial Narrow" panose="020B0606020202030204" pitchFamily="34" charset="0"/>
              </a:rPr>
              <a:t>Заместитель </a:t>
            </a:r>
            <a:r>
              <a:rPr lang="ru-RU" sz="1900" b="1" dirty="0">
                <a:solidFill>
                  <a:schemeClr val="tx2">
                    <a:lumMod val="75000"/>
                  </a:schemeClr>
                </a:solidFill>
                <a:latin typeface="Arial Narrow" panose="020B0606020202030204" pitchFamily="34" charset="0"/>
              </a:rPr>
              <a:t>руководителя </a:t>
            </a:r>
            <a:r>
              <a:rPr lang="ru-RU" sz="1900" b="1" dirty="0" smtClean="0">
                <a:solidFill>
                  <a:schemeClr val="tx2">
                    <a:lumMod val="75000"/>
                  </a:schemeClr>
                </a:solidFill>
                <a:latin typeface="Arial Narrow" panose="020B0606020202030204" pitchFamily="34" charset="0"/>
              </a:rPr>
              <a:t>Администрации </a:t>
            </a:r>
            <a:r>
              <a:rPr lang="ru-RU" sz="1900" b="1" dirty="0">
                <a:solidFill>
                  <a:schemeClr val="tx2">
                    <a:lumMod val="75000"/>
                  </a:schemeClr>
                </a:solidFill>
                <a:latin typeface="Arial Narrow" panose="020B0606020202030204" pitchFamily="34" charset="0"/>
              </a:rPr>
              <a:t>Губернатора и Правительства Ленинградской области </a:t>
            </a:r>
            <a:r>
              <a:rPr lang="ru-RU" sz="1900" b="1" dirty="0" smtClean="0">
                <a:solidFill>
                  <a:schemeClr val="tx2">
                    <a:lumMod val="75000"/>
                  </a:schemeClr>
                </a:solidFill>
                <a:latin typeface="Arial Narrow" panose="020B0606020202030204" pitchFamily="34" charset="0"/>
              </a:rPr>
              <a:t>– начальник управления профилактики коррупционных </a:t>
            </a:r>
            <a:br>
              <a:rPr lang="ru-RU" sz="1900" b="1" dirty="0" smtClean="0">
                <a:solidFill>
                  <a:schemeClr val="tx2">
                    <a:lumMod val="75000"/>
                  </a:schemeClr>
                </a:solidFill>
                <a:latin typeface="Arial Narrow" panose="020B0606020202030204" pitchFamily="34" charset="0"/>
              </a:rPr>
            </a:br>
            <a:r>
              <a:rPr lang="ru-RU" sz="1900" b="1" dirty="0" smtClean="0">
                <a:solidFill>
                  <a:schemeClr val="tx2">
                    <a:lumMod val="75000"/>
                  </a:schemeClr>
                </a:solidFill>
                <a:latin typeface="Arial Narrow" panose="020B0606020202030204" pitchFamily="34" charset="0"/>
              </a:rPr>
              <a:t>и иных правонарушений</a:t>
            </a:r>
            <a:endParaRPr lang="ru-RU" sz="1900" b="1" dirty="0">
              <a:solidFill>
                <a:schemeClr val="tx2">
                  <a:lumMod val="75000"/>
                </a:schemeClr>
              </a:solidFill>
              <a:latin typeface="Arial Narrow" panose="020B0606020202030204" pitchFamily="34" charset="0"/>
            </a:endParaRPr>
          </a:p>
        </p:txBody>
      </p:sp>
      <p:sp>
        <p:nvSpPr>
          <p:cNvPr id="26" name="Прямоугольник 25"/>
          <p:cNvSpPr/>
          <p:nvPr/>
        </p:nvSpPr>
        <p:spPr>
          <a:xfrm>
            <a:off x="3855920" y="2980502"/>
            <a:ext cx="5292080" cy="675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Picture 85" descr="https://lh4.googleusercontent.com/hT-wq5iPrPpx4hl10AQE-J2qeTNoLVciYKhsMsFagCt_KkRCDOTJvfEoVFRPAYVtU85iFeFokSdHXNLPlLYsej6zbglykGBN2WTztYfaJ5Kqb_GILudEXGWkR7yZFvm4dZ_b3R8Q2MWODd1In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49" y="172405"/>
            <a:ext cx="540567" cy="666073"/>
          </a:xfrm>
          <a:prstGeom prst="rect">
            <a:avLst/>
          </a:prstGeom>
          <a:noFill/>
          <a:extLst>
            <a:ext uri="{909E8E84-426E-40DD-AFC4-6F175D3DCCD1}">
              <a14:hiddenFill xmlns:a14="http://schemas.microsoft.com/office/drawing/2010/main">
                <a:solidFill>
                  <a:srgbClr val="FFFFFF"/>
                </a:solidFill>
              </a14:hiddenFill>
            </a:ext>
          </a:extLst>
        </p:spPr>
      </p:pic>
      <p:sp>
        <p:nvSpPr>
          <p:cNvPr id="25" name="Прямоугольник 24"/>
          <p:cNvSpPr/>
          <p:nvPr/>
        </p:nvSpPr>
        <p:spPr>
          <a:xfrm>
            <a:off x="0" y="2940076"/>
            <a:ext cx="7650088" cy="45719"/>
          </a:xfrm>
          <a:prstGeom prst="rect">
            <a:avLst/>
          </a:prstGeom>
          <a:solidFill>
            <a:srgbClr val="1E78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TextBox 27"/>
          <p:cNvSpPr txBox="1"/>
          <p:nvPr/>
        </p:nvSpPr>
        <p:spPr>
          <a:xfrm>
            <a:off x="921960" y="158917"/>
            <a:ext cx="7816308" cy="400110"/>
          </a:xfrm>
          <a:prstGeom prst="rect">
            <a:avLst/>
          </a:prstGeom>
          <a:noFill/>
        </p:spPr>
        <p:txBody>
          <a:bodyPr wrap="square" rtlCol="0">
            <a:spAutoFit/>
          </a:bodyPr>
          <a:lstStyle/>
          <a:p>
            <a:r>
              <a:rPr lang="ru-RU" sz="2000" b="1" dirty="0" smtClean="0">
                <a:solidFill>
                  <a:schemeClr val="accent1">
                    <a:lumMod val="75000"/>
                  </a:schemeClr>
                </a:solidFill>
                <a:latin typeface="Arial Narrow" panose="020B0606020202030204" pitchFamily="34" charset="0"/>
              </a:rPr>
              <a:t>Администрация Губернатора и Правительства Ленинградской области</a:t>
            </a:r>
            <a:endParaRPr lang="ru-RU" sz="2000" b="1" dirty="0">
              <a:solidFill>
                <a:schemeClr val="accent1">
                  <a:lumMod val="75000"/>
                </a:schemeClr>
              </a:solidFill>
              <a:latin typeface="Arial Narrow" panose="020B0606020202030204" pitchFamily="34" charset="0"/>
            </a:endParaRPr>
          </a:p>
        </p:txBody>
      </p:sp>
      <p:cxnSp>
        <p:nvCxnSpPr>
          <p:cNvPr id="29" name="Прямая соединительная линия 28"/>
          <p:cNvCxnSpPr/>
          <p:nvPr/>
        </p:nvCxnSpPr>
        <p:spPr>
          <a:xfrm>
            <a:off x="755577" y="559027"/>
            <a:ext cx="8136904" cy="0"/>
          </a:xfrm>
          <a:prstGeom prst="line">
            <a:avLst/>
          </a:prstGeom>
          <a:ln>
            <a:solidFill>
              <a:schemeClr val="accent1">
                <a:lumMod val="75000"/>
              </a:schemeClr>
            </a:solidFill>
          </a:ln>
        </p:spPr>
        <p:style>
          <a:lnRef idx="2">
            <a:schemeClr val="dk1"/>
          </a:lnRef>
          <a:fillRef idx="0">
            <a:schemeClr val="dk1"/>
          </a:fillRef>
          <a:effectRef idx="1">
            <a:schemeClr val="dk1"/>
          </a:effectRef>
          <a:fontRef idx="minor">
            <a:schemeClr val="tx1"/>
          </a:fontRef>
        </p:style>
      </p:cxnSp>
      <p:sp>
        <p:nvSpPr>
          <p:cNvPr id="11" name="Подзаголовок 2"/>
          <p:cNvSpPr txBox="1">
            <a:spLocks/>
          </p:cNvSpPr>
          <p:nvPr/>
        </p:nvSpPr>
        <p:spPr>
          <a:xfrm>
            <a:off x="0" y="1059582"/>
            <a:ext cx="9148000" cy="142996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spcBef>
                <a:spcPts val="0"/>
              </a:spcBef>
              <a:buNone/>
            </a:pPr>
            <a:r>
              <a:rPr lang="ru-RU" b="1" dirty="0" smtClean="0">
                <a:solidFill>
                  <a:schemeClr val="tx2">
                    <a:lumMod val="75000"/>
                  </a:schemeClr>
                </a:solidFill>
                <a:latin typeface="Arial Black" panose="020B0A04020102020204" pitchFamily="34" charset="0"/>
              </a:rPr>
              <a:t>«ПЛАНИРОВАНИЕ И ОРГАНИЗАЦИЯ ДЕЯТЕЛЬНОСТИ ОРГАНОВ</a:t>
            </a:r>
          </a:p>
          <a:p>
            <a:pPr marL="0" indent="0" algn="ctr">
              <a:spcBef>
                <a:spcPts val="0"/>
              </a:spcBef>
              <a:buNone/>
            </a:pPr>
            <a:r>
              <a:rPr lang="ru-RU" b="1" dirty="0" smtClean="0">
                <a:solidFill>
                  <a:schemeClr val="tx2">
                    <a:lumMod val="75000"/>
                  </a:schemeClr>
                </a:solidFill>
                <a:latin typeface="Arial Black" panose="020B0A04020102020204" pitchFamily="34" charset="0"/>
              </a:rPr>
              <a:t>МЕСТНОГО САМОУПРАВЛЕНИЯ</a:t>
            </a:r>
          </a:p>
          <a:p>
            <a:pPr marL="0" indent="0" algn="ctr">
              <a:spcBef>
                <a:spcPts val="0"/>
              </a:spcBef>
              <a:buNone/>
            </a:pPr>
            <a:r>
              <a:rPr lang="ru-RU" b="1" dirty="0" smtClean="0">
                <a:solidFill>
                  <a:schemeClr val="tx2">
                    <a:lumMod val="75000"/>
                  </a:schemeClr>
                </a:solidFill>
                <a:latin typeface="Arial Black" panose="020B0A04020102020204" pitchFamily="34" charset="0"/>
              </a:rPr>
              <a:t>В СФЕРЕ ПРОТИВОДЕЙСТВИЯ КОРРУПЦИИ»</a:t>
            </a:r>
            <a:endParaRPr lang="ru-RU" sz="1800" b="1" dirty="0" smtClean="0">
              <a:solidFill>
                <a:schemeClr val="tx2">
                  <a:lumMod val="75000"/>
                </a:schemeClr>
              </a:solidFill>
              <a:latin typeface="Arial Black" panose="020B0A04020102020204" pitchFamily="34" charset="0"/>
            </a:endParaRPr>
          </a:p>
        </p:txBody>
      </p:sp>
      <p:sp>
        <p:nvSpPr>
          <p:cNvPr id="10" name="Прямоугольник 9"/>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Tree>
    <p:extLst>
      <p:ext uri="{BB962C8B-B14F-4D97-AF65-F5344CB8AC3E}">
        <p14:creationId xmlns:p14="http://schemas.microsoft.com/office/powerpoint/2010/main" val="530646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8" y="84170"/>
            <a:ext cx="4580877"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5675916" y="799277"/>
            <a:ext cx="3456652" cy="309896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a:solidFill>
                  <a:schemeClr val="tx2">
                    <a:lumMod val="75000"/>
                  </a:schemeClr>
                </a:solidFill>
                <a:latin typeface="72 Black" panose="020B0A04030603020204" pitchFamily="34" charset="0"/>
                <a:cs typeface="72 Black" panose="020B0A04030603020204" pitchFamily="34" charset="0"/>
              </a:rPr>
              <a:t>Органы местного самоуправления Ленинградской области разрабатывают, утверждают и реализуют муниципальные планы противодействия коррупции </a:t>
            </a:r>
          </a:p>
        </p:txBody>
      </p:sp>
      <p:pic>
        <p:nvPicPr>
          <p:cNvPr id="16" name="Рисунок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1755" y="3511875"/>
            <a:ext cx="1275606" cy="1275606"/>
          </a:xfrm>
          <a:prstGeom prst="rect">
            <a:avLst/>
          </a:prstGeom>
        </p:spPr>
      </p:pic>
      <p:sp>
        <p:nvSpPr>
          <p:cNvPr id="17" name="Прямоугольник 16"/>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8" name="Подзаголовок 2"/>
          <p:cNvSpPr txBox="1">
            <a:spLocks/>
          </p:cNvSpPr>
          <p:nvPr/>
        </p:nvSpPr>
        <p:spPr>
          <a:xfrm>
            <a:off x="35313" y="483518"/>
            <a:ext cx="3439739" cy="373048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smtClean="0">
                <a:solidFill>
                  <a:schemeClr val="tx2">
                    <a:lumMod val="75000"/>
                  </a:schemeClr>
                </a:solidFill>
                <a:latin typeface="72 Black" panose="020B0A04030603020204" pitchFamily="34" charset="0"/>
                <a:cs typeface="72 Black" panose="020B0A04030603020204" pitchFamily="34" charset="0"/>
              </a:rPr>
              <a:t>Постановление Правительства Ленинградской области от </a:t>
            </a:r>
            <a:r>
              <a:rPr lang="en-US" sz="1600" b="1" dirty="0">
                <a:solidFill>
                  <a:schemeClr val="tx2">
                    <a:lumMod val="75000"/>
                  </a:schemeClr>
                </a:solidFill>
                <a:latin typeface="72 Black" panose="020B0A04030603020204" pitchFamily="34" charset="0"/>
                <a:cs typeface="72 Black" panose="020B0A04030603020204" pitchFamily="34" charset="0"/>
              </a:rPr>
              <a:t>11.12.2024 </a:t>
            </a:r>
            <a:r>
              <a:rPr lang="ru-RU" sz="1600" b="1" dirty="0" smtClean="0">
                <a:solidFill>
                  <a:schemeClr val="tx2">
                    <a:lumMod val="75000"/>
                  </a:schemeClr>
                </a:solidFill>
                <a:latin typeface="72 Black" panose="020B0A04030603020204" pitchFamily="34" charset="0"/>
                <a:cs typeface="72 Black" panose="020B0A04030603020204" pitchFamily="34" charset="0"/>
              </a:rPr>
              <a:t>№</a:t>
            </a:r>
            <a:r>
              <a:rPr lang="en-US" sz="1600" b="1" dirty="0" smtClean="0">
                <a:solidFill>
                  <a:schemeClr val="tx2">
                    <a:lumMod val="75000"/>
                  </a:schemeClr>
                </a:solidFill>
                <a:latin typeface="72 Black" panose="020B0A04030603020204" pitchFamily="34" charset="0"/>
                <a:cs typeface="72 Black" panose="020B0A04030603020204" pitchFamily="34" charset="0"/>
              </a:rPr>
              <a:t> </a:t>
            </a:r>
            <a:r>
              <a:rPr lang="en-US" sz="1600" b="1" dirty="0">
                <a:solidFill>
                  <a:schemeClr val="tx2">
                    <a:lumMod val="75000"/>
                  </a:schemeClr>
                </a:solidFill>
                <a:latin typeface="72 Black" panose="020B0A04030603020204" pitchFamily="34" charset="0"/>
                <a:cs typeface="72 Black" panose="020B0A04030603020204" pitchFamily="34" charset="0"/>
              </a:rPr>
              <a:t>886</a:t>
            </a:r>
          </a:p>
          <a:p>
            <a:endParaRPr lang="ru-RU" sz="1000" b="1" dirty="0">
              <a:solidFill>
                <a:schemeClr val="tx2">
                  <a:lumMod val="75000"/>
                </a:schemeClr>
              </a:solidFill>
              <a:latin typeface="72 Black" panose="020B0A04030603020204" pitchFamily="34" charset="0"/>
              <a:cs typeface="72 Black" panose="020B0A04030603020204" pitchFamily="34" charset="0"/>
            </a:endParaRPr>
          </a:p>
          <a:p>
            <a:r>
              <a:rPr lang="ru-RU" sz="1600" b="1" dirty="0">
                <a:solidFill>
                  <a:schemeClr val="tx2">
                    <a:lumMod val="75000"/>
                  </a:schemeClr>
                </a:solidFill>
                <a:latin typeface="72 Black" panose="020B0A04030603020204" pitchFamily="34" charset="0"/>
                <a:cs typeface="72 Black" panose="020B0A04030603020204" pitchFamily="34" charset="0"/>
              </a:rPr>
              <a:t>«Об утверждении Плана противодействия </a:t>
            </a:r>
            <a:r>
              <a:rPr lang="ru-RU" sz="1600" b="1" dirty="0" smtClean="0">
                <a:solidFill>
                  <a:schemeClr val="tx2">
                    <a:lumMod val="75000"/>
                  </a:schemeClr>
                </a:solidFill>
                <a:latin typeface="72 Black" panose="020B0A04030603020204" pitchFamily="34" charset="0"/>
                <a:cs typeface="72 Black" panose="020B0A04030603020204" pitchFamily="34" charset="0"/>
              </a:rPr>
              <a:t>коррупции</a:t>
            </a:r>
            <a:br>
              <a:rPr lang="ru-RU" sz="1600" b="1" dirty="0" smtClean="0">
                <a:solidFill>
                  <a:schemeClr val="tx2">
                    <a:lumMod val="75000"/>
                  </a:schemeClr>
                </a:solidFill>
                <a:latin typeface="72 Black" panose="020B0A04030603020204" pitchFamily="34" charset="0"/>
                <a:cs typeface="72 Black" panose="020B0A04030603020204" pitchFamily="34" charset="0"/>
              </a:rPr>
            </a:br>
            <a:r>
              <a:rPr lang="ru-RU" sz="1600" b="1" dirty="0" smtClean="0">
                <a:solidFill>
                  <a:schemeClr val="tx2">
                    <a:lumMod val="75000"/>
                  </a:schemeClr>
                </a:solidFill>
                <a:latin typeface="72 Black" panose="020B0A04030603020204" pitchFamily="34" charset="0"/>
                <a:cs typeface="72 Black" panose="020B0A04030603020204" pitchFamily="34" charset="0"/>
              </a:rPr>
              <a:t>в </a:t>
            </a:r>
            <a:r>
              <a:rPr lang="ru-RU" sz="1600" b="1" dirty="0">
                <a:solidFill>
                  <a:schemeClr val="tx2">
                    <a:lumMod val="75000"/>
                  </a:schemeClr>
                </a:solidFill>
                <a:latin typeface="72 Black" panose="020B0A04030603020204" pitchFamily="34" charset="0"/>
                <a:cs typeface="72 Black" panose="020B0A04030603020204" pitchFamily="34" charset="0"/>
              </a:rPr>
              <a:t>Ленинградской </a:t>
            </a:r>
            <a:r>
              <a:rPr lang="ru-RU" sz="1600" b="1" dirty="0" smtClean="0">
                <a:solidFill>
                  <a:schemeClr val="tx2">
                    <a:lumMod val="75000"/>
                  </a:schemeClr>
                </a:solidFill>
                <a:latin typeface="72 Black" panose="020B0A04030603020204" pitchFamily="34" charset="0"/>
                <a:cs typeface="72 Black" panose="020B0A04030603020204" pitchFamily="34" charset="0"/>
              </a:rPr>
              <a:t>области</a:t>
            </a:r>
            <a:br>
              <a:rPr lang="ru-RU" sz="1600" b="1" dirty="0" smtClean="0">
                <a:solidFill>
                  <a:schemeClr val="tx2">
                    <a:lumMod val="75000"/>
                  </a:schemeClr>
                </a:solidFill>
                <a:latin typeface="72 Black" panose="020B0A04030603020204" pitchFamily="34" charset="0"/>
                <a:cs typeface="72 Black" panose="020B0A04030603020204" pitchFamily="34" charset="0"/>
              </a:rPr>
            </a:br>
            <a:r>
              <a:rPr lang="ru-RU" sz="1600" b="1" dirty="0" smtClean="0">
                <a:solidFill>
                  <a:schemeClr val="tx2">
                    <a:lumMod val="75000"/>
                  </a:schemeClr>
                </a:solidFill>
                <a:latin typeface="72 Black" panose="020B0A04030603020204" pitchFamily="34" charset="0"/>
                <a:cs typeface="72 Black" panose="020B0A04030603020204" pitchFamily="34" charset="0"/>
              </a:rPr>
              <a:t>на </a:t>
            </a:r>
            <a:r>
              <a:rPr lang="ru-RU" sz="1600" b="1" dirty="0">
                <a:solidFill>
                  <a:schemeClr val="tx2">
                    <a:lumMod val="75000"/>
                  </a:schemeClr>
                </a:solidFill>
                <a:latin typeface="72 Black" panose="020B0A04030603020204" pitchFamily="34" charset="0"/>
                <a:cs typeface="72 Black" panose="020B0A04030603020204" pitchFamily="34" charset="0"/>
              </a:rPr>
              <a:t>2025-2028 годы»</a:t>
            </a:r>
          </a:p>
        </p:txBody>
      </p:sp>
      <p:sp>
        <p:nvSpPr>
          <p:cNvPr id="5" name="Овал 4"/>
          <p:cNvSpPr/>
          <p:nvPr/>
        </p:nvSpPr>
        <p:spPr>
          <a:xfrm>
            <a:off x="3404506" y="1447824"/>
            <a:ext cx="2334988" cy="22298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b="1" dirty="0">
              <a:latin typeface="Arial Black" panose="020B0A04020102020204" pitchFamily="34" charset="0"/>
              <a:cs typeface="72 Light" panose="020B0303030000000003" pitchFamily="34" charset="0"/>
            </a:endParaRPr>
          </a:p>
        </p:txBody>
      </p:sp>
      <p:sp>
        <p:nvSpPr>
          <p:cNvPr id="6" name="TextBox 5"/>
          <p:cNvSpPr txBox="1"/>
          <p:nvPr/>
        </p:nvSpPr>
        <p:spPr>
          <a:xfrm>
            <a:off x="3580533" y="2202418"/>
            <a:ext cx="2016224" cy="738664"/>
          </a:xfrm>
          <a:prstGeom prst="rect">
            <a:avLst/>
          </a:prstGeom>
          <a:noFill/>
        </p:spPr>
        <p:txBody>
          <a:bodyPr wrap="square" rtlCol="0">
            <a:spAutoFit/>
          </a:bodyPr>
          <a:lstStyle/>
          <a:p>
            <a:pPr algn="ctr"/>
            <a:r>
              <a:rPr lang="ru-RU" sz="1400" dirty="0" smtClean="0">
                <a:solidFill>
                  <a:schemeClr val="bg1"/>
                </a:solidFill>
                <a:latin typeface="Arial Black" panose="020B0A04020102020204" pitchFamily="34" charset="0"/>
              </a:rPr>
              <a:t>Деятельность по противодействию коррупции</a:t>
            </a:r>
            <a:endParaRPr lang="ru-RU" sz="1400" dirty="0">
              <a:solidFill>
                <a:schemeClr val="bg1"/>
              </a:solidFill>
              <a:latin typeface="Arial Black" panose="020B0A04020102020204" pitchFamily="34" charset="0"/>
            </a:endParaRPr>
          </a:p>
        </p:txBody>
      </p:sp>
      <p:sp>
        <p:nvSpPr>
          <p:cNvPr id="11" name="Овал 10"/>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2</a:t>
            </a:r>
            <a:endParaRPr lang="ru-RU" sz="1400" dirty="0">
              <a:solidFill>
                <a:schemeClr val="bg1"/>
              </a:solidFill>
            </a:endParaRPr>
          </a:p>
        </p:txBody>
      </p:sp>
    </p:spTree>
    <p:extLst>
      <p:ext uri="{BB962C8B-B14F-4D97-AF65-F5344CB8AC3E}">
        <p14:creationId xmlns:p14="http://schemas.microsoft.com/office/powerpoint/2010/main" val="3801493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p:nvPr>
        </p:nvSpPr>
        <p:spPr>
          <a:xfrm>
            <a:off x="2585713" y="202284"/>
            <a:ext cx="3672408" cy="286592"/>
          </a:xfrm>
        </p:spPr>
        <p:txBody>
          <a:bodyPr/>
          <a:lstStyle/>
          <a:p>
            <a:pPr>
              <a:lnSpc>
                <a:spcPct val="100000"/>
              </a:lnSpc>
            </a:pPr>
            <a:r>
              <a:rPr lang="ru-RU" sz="1600" b="1" cap="none" dirty="0" smtClean="0">
                <a:effectLst/>
                <a:latin typeface="Arial Narrow" panose="020B0606020202030204" pitchFamily="34" charset="0"/>
              </a:rPr>
              <a:t>Обязанности ответственных лиц:</a:t>
            </a:r>
            <a:endParaRPr lang="ru-RU" sz="1600" b="1" cap="none" dirty="0">
              <a:effectLst/>
              <a:latin typeface="Arial Narrow" panose="020B0606020202030204" pitchFamily="34" charset="0"/>
            </a:endParaRPr>
          </a:p>
        </p:txBody>
      </p:sp>
      <p:sp>
        <p:nvSpPr>
          <p:cNvPr id="4" name="Скругленный прямоугольник 3"/>
          <p:cNvSpPr/>
          <p:nvPr/>
        </p:nvSpPr>
        <p:spPr>
          <a:xfrm>
            <a:off x="71232" y="2715766"/>
            <a:ext cx="2434372" cy="14526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одзаголовок 2"/>
          <p:cNvSpPr txBox="1">
            <a:spLocks/>
          </p:cNvSpPr>
          <p:nvPr/>
        </p:nvSpPr>
        <p:spPr>
          <a:xfrm>
            <a:off x="89599" y="2715766"/>
            <a:ext cx="2434372" cy="145265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smtClean="0">
                <a:solidFill>
                  <a:schemeClr val="tx2">
                    <a:lumMod val="75000"/>
                  </a:schemeClr>
                </a:solidFill>
                <a:latin typeface="Arial Narrow" panose="020B0606020202030204" pitchFamily="34" charset="0"/>
              </a:rPr>
              <a:t>Определение лиц, ответственных</a:t>
            </a:r>
            <a:br>
              <a:rPr lang="ru-RU" sz="1600" b="1" dirty="0" smtClean="0">
                <a:solidFill>
                  <a:schemeClr val="tx2">
                    <a:lumMod val="75000"/>
                  </a:schemeClr>
                </a:solidFill>
                <a:latin typeface="Arial Narrow" panose="020B0606020202030204" pitchFamily="34" charset="0"/>
              </a:rPr>
            </a:br>
            <a:r>
              <a:rPr lang="ru-RU" sz="1600" b="1" dirty="0" smtClean="0">
                <a:solidFill>
                  <a:schemeClr val="tx2">
                    <a:lumMod val="75000"/>
                  </a:schemeClr>
                </a:solidFill>
                <a:latin typeface="Arial Narrow" panose="020B0606020202030204" pitchFamily="34" charset="0"/>
              </a:rPr>
              <a:t>за проведение работы</a:t>
            </a:r>
            <a:br>
              <a:rPr lang="ru-RU" sz="1600" b="1" dirty="0" smtClean="0">
                <a:solidFill>
                  <a:schemeClr val="tx2">
                    <a:lumMod val="75000"/>
                  </a:schemeClr>
                </a:solidFill>
                <a:latin typeface="Arial Narrow" panose="020B0606020202030204" pitchFamily="34" charset="0"/>
              </a:rPr>
            </a:br>
            <a:r>
              <a:rPr lang="ru-RU" sz="1600" b="1" dirty="0" smtClean="0">
                <a:solidFill>
                  <a:schemeClr val="tx2">
                    <a:lumMod val="75000"/>
                  </a:schemeClr>
                </a:solidFill>
                <a:latin typeface="Arial Narrow" panose="020B0606020202030204" pitchFamily="34" charset="0"/>
              </a:rPr>
              <a:t>в сфере противодействия коррупции</a:t>
            </a:r>
            <a:endParaRPr lang="ru-RU" sz="1600" dirty="0">
              <a:solidFill>
                <a:schemeClr val="tx2">
                  <a:lumMod val="75000"/>
                </a:schemeClr>
              </a:solidFill>
              <a:latin typeface="Arial Narrow" panose="020B0606020202030204" pitchFamily="34" charset="0"/>
            </a:endParaRPr>
          </a:p>
        </p:txBody>
      </p:sp>
      <p:sp>
        <p:nvSpPr>
          <p:cNvPr id="18" name="Прямоугольник 17"/>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9" name="Пятиугольник 18"/>
          <p:cNvSpPr/>
          <p:nvPr/>
        </p:nvSpPr>
        <p:spPr>
          <a:xfrm>
            <a:off x="3688151" y="627534"/>
            <a:ext cx="5103527" cy="720080"/>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3409950" algn="l"/>
              </a:tabLst>
            </a:pPr>
            <a:r>
              <a:rPr lang="ru-RU" sz="1500" b="1" dirty="0">
                <a:solidFill>
                  <a:schemeClr val="accent1">
                    <a:lumMod val="75000"/>
                  </a:schemeClr>
                </a:solidFill>
                <a:latin typeface="Arial Narrow" panose="020B0606020202030204" pitchFamily="34" charset="0"/>
              </a:rPr>
              <a:t>Оказывать </a:t>
            </a:r>
            <a:r>
              <a:rPr lang="ru-RU" sz="1500" b="1" dirty="0">
                <a:solidFill>
                  <a:srgbClr val="C00000"/>
                </a:solidFill>
                <a:latin typeface="Arial Narrow" panose="020B0606020202030204" pitchFamily="34" charset="0"/>
              </a:rPr>
              <a:t>консультативную помощь </a:t>
            </a:r>
            <a:r>
              <a:rPr lang="ru-RU" sz="1500" b="1" dirty="0">
                <a:solidFill>
                  <a:schemeClr val="accent1">
                    <a:lumMod val="75000"/>
                  </a:schemeClr>
                </a:solidFill>
                <a:latin typeface="Arial Narrow" panose="020B0606020202030204" pitchFamily="34" charset="0"/>
              </a:rPr>
              <a:t>по вопросам соблюдения запретов, ограничений и исполнения обязанностей</a:t>
            </a:r>
          </a:p>
        </p:txBody>
      </p:sp>
      <p:sp>
        <p:nvSpPr>
          <p:cNvPr id="20" name="Rectangle 4"/>
          <p:cNvSpPr/>
          <p:nvPr/>
        </p:nvSpPr>
        <p:spPr>
          <a:xfrm>
            <a:off x="2774904" y="627534"/>
            <a:ext cx="903643" cy="72008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a:effectLst>
                  <a:outerShdw blurRad="38100" dist="38100" dir="2700000" algn="tl">
                    <a:srgbClr val="000000">
                      <a:alpha val="43137"/>
                    </a:srgbClr>
                  </a:outerShdw>
                </a:effectLst>
                <a:latin typeface="Arial Black" panose="020B0A04020102020204" pitchFamily="34" charset="0"/>
              </a:rPr>
              <a:t>01</a:t>
            </a:r>
          </a:p>
        </p:txBody>
      </p:sp>
      <p:sp>
        <p:nvSpPr>
          <p:cNvPr id="21" name="Rectangle 4"/>
          <p:cNvSpPr/>
          <p:nvPr/>
        </p:nvSpPr>
        <p:spPr>
          <a:xfrm>
            <a:off x="8143046" y="1572019"/>
            <a:ext cx="903643" cy="59101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2</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2" name="Пятиугольник 21"/>
          <p:cNvSpPr/>
          <p:nvPr/>
        </p:nvSpPr>
        <p:spPr>
          <a:xfrm flipH="1">
            <a:off x="2774904" y="1496135"/>
            <a:ext cx="5368139" cy="715575"/>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500" b="1" dirty="0">
                <a:solidFill>
                  <a:schemeClr val="accent1">
                    <a:lumMod val="75000"/>
                  </a:schemeClr>
                </a:solidFill>
                <a:latin typeface="Arial Narrow" panose="020B0606020202030204" pitchFamily="34" charset="0"/>
              </a:rPr>
              <a:t>Проводить мероприятия по </a:t>
            </a:r>
            <a:r>
              <a:rPr lang="ru-RU" sz="1500" b="1" dirty="0" smtClean="0">
                <a:solidFill>
                  <a:schemeClr val="accent1">
                    <a:lumMod val="75000"/>
                  </a:schemeClr>
                </a:solidFill>
                <a:latin typeface="Arial Narrow" panose="020B0606020202030204" pitchFamily="34" charset="0"/>
              </a:rPr>
              <a:t>выявлению фактов </a:t>
            </a:r>
            <a:r>
              <a:rPr lang="ru-RU" sz="1500" b="1" dirty="0">
                <a:solidFill>
                  <a:schemeClr val="accent1">
                    <a:lumMod val="75000"/>
                  </a:schemeClr>
                </a:solidFill>
                <a:latin typeface="Arial Narrow" panose="020B0606020202030204" pitchFamily="34" charset="0"/>
              </a:rPr>
              <a:t>возникновения </a:t>
            </a:r>
            <a:r>
              <a:rPr lang="ru-RU" sz="1500" b="1" dirty="0">
                <a:solidFill>
                  <a:srgbClr val="C00000"/>
                </a:solidFill>
                <a:latin typeface="Arial Narrow" panose="020B0606020202030204" pitchFamily="34" charset="0"/>
              </a:rPr>
              <a:t>конфликта </a:t>
            </a:r>
            <a:r>
              <a:rPr lang="ru-RU" sz="1500" b="1" dirty="0" smtClean="0">
                <a:solidFill>
                  <a:srgbClr val="C00000"/>
                </a:solidFill>
                <a:latin typeface="Arial Narrow" panose="020B0606020202030204" pitchFamily="34" charset="0"/>
              </a:rPr>
              <a:t>интересов</a:t>
            </a:r>
            <a:r>
              <a:rPr lang="ru-RU" sz="1500" b="1" dirty="0" smtClean="0">
                <a:solidFill>
                  <a:schemeClr val="accent1">
                    <a:lumMod val="75000"/>
                  </a:schemeClr>
                </a:solidFill>
                <a:latin typeface="Arial Narrow" panose="020B0606020202030204" pitchFamily="34" charset="0"/>
              </a:rPr>
              <a:t>, выявлению </a:t>
            </a:r>
            <a:r>
              <a:rPr lang="ru-RU" sz="1500" b="1" dirty="0" err="1">
                <a:solidFill>
                  <a:schemeClr val="accent1">
                    <a:lumMod val="75000"/>
                  </a:schemeClr>
                </a:solidFill>
                <a:latin typeface="Arial Narrow" panose="020B0606020202030204" pitchFamily="34" charset="0"/>
              </a:rPr>
              <a:t>аффилированности</a:t>
            </a:r>
            <a:endParaRPr lang="ru-RU" sz="1500" b="1" dirty="0">
              <a:solidFill>
                <a:schemeClr val="accent1">
                  <a:lumMod val="75000"/>
                </a:schemeClr>
              </a:solidFill>
              <a:latin typeface="Arial Narrow" panose="020B0606020202030204" pitchFamily="34" charset="0"/>
            </a:endParaRPr>
          </a:p>
        </p:txBody>
      </p:sp>
      <p:sp>
        <p:nvSpPr>
          <p:cNvPr id="23" name="Пятиугольник 22"/>
          <p:cNvSpPr/>
          <p:nvPr/>
        </p:nvSpPr>
        <p:spPr>
          <a:xfrm>
            <a:off x="3688151" y="2440292"/>
            <a:ext cx="5103527" cy="635514"/>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smtClean="0">
                <a:solidFill>
                  <a:srgbClr val="C00000"/>
                </a:solidFill>
                <a:latin typeface="Arial Narrow" panose="020B0606020202030204" pitchFamily="34" charset="0"/>
              </a:rPr>
              <a:t>Вести </a:t>
            </a:r>
            <a:r>
              <a:rPr lang="ru-RU" sz="1500" b="1" dirty="0">
                <a:solidFill>
                  <a:srgbClr val="C00000"/>
                </a:solidFill>
                <a:latin typeface="Arial Narrow" panose="020B0606020202030204" pitchFamily="34" charset="0"/>
              </a:rPr>
              <a:t>журналы </a:t>
            </a:r>
            <a:r>
              <a:rPr lang="ru-RU" sz="1500" b="1" dirty="0" smtClean="0">
                <a:solidFill>
                  <a:schemeClr val="accent1">
                    <a:lumMod val="75000"/>
                  </a:schemeClr>
                </a:solidFill>
                <a:latin typeface="Arial Narrow" panose="020B0606020202030204" pitchFamily="34" charset="0"/>
              </a:rPr>
              <a:t>учета (в электронном или бумажном виде)</a:t>
            </a:r>
            <a:endParaRPr lang="ru-RU" sz="1500" b="1" dirty="0">
              <a:solidFill>
                <a:schemeClr val="accent1">
                  <a:lumMod val="75000"/>
                </a:schemeClr>
              </a:solidFill>
              <a:latin typeface="Arial Narrow" panose="020B0606020202030204" pitchFamily="34" charset="0"/>
            </a:endParaRPr>
          </a:p>
        </p:txBody>
      </p:sp>
      <p:sp>
        <p:nvSpPr>
          <p:cNvPr id="24" name="Rectangle 4"/>
          <p:cNvSpPr/>
          <p:nvPr/>
        </p:nvSpPr>
        <p:spPr>
          <a:xfrm>
            <a:off x="2796169" y="2484395"/>
            <a:ext cx="903643" cy="54730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3</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9" name="TextBox 28"/>
          <p:cNvSpPr txBox="1"/>
          <p:nvPr/>
        </p:nvSpPr>
        <p:spPr>
          <a:xfrm>
            <a:off x="3360378" y="3316823"/>
            <a:ext cx="5685998" cy="1631216"/>
          </a:xfrm>
          <a:prstGeom prst="rect">
            <a:avLst/>
          </a:prstGeom>
          <a:noFill/>
        </p:spPr>
        <p:txBody>
          <a:bodyPr wrap="square" rtlCol="0">
            <a:spAutoFit/>
          </a:bodyPr>
          <a:lstStyle/>
          <a:p>
            <a:r>
              <a:rPr lang="ru-RU" sz="1000" dirty="0">
                <a:latin typeface="72 Light" panose="020B0303030000000003" pitchFamily="34" charset="0"/>
                <a:cs typeface="72 Light" panose="020B0303030000000003" pitchFamily="34" charset="0"/>
              </a:rPr>
              <a:t>- уведомлений о фактах обращения в целях склонения муниципальных служащих к совершению коррупционных правонарушений; </a:t>
            </a:r>
          </a:p>
          <a:p>
            <a:r>
              <a:rPr lang="ru-RU" sz="1000" dirty="0">
                <a:latin typeface="72 Light" panose="020B0303030000000003" pitchFamily="34" charset="0"/>
                <a:cs typeface="72 Light" panose="020B0303030000000003" pitchFamily="34" charset="0"/>
              </a:rPr>
              <a:t>-  уведомлений о выполнении муниципальным служащим иной оплачиваемой работы; </a:t>
            </a:r>
          </a:p>
          <a:p>
            <a:r>
              <a:rPr lang="ru-RU" sz="1000" dirty="0">
                <a:latin typeface="72 Light" panose="020B0303030000000003" pitchFamily="34" charset="0"/>
                <a:cs typeface="72 Light" panose="020B0303030000000003" pitchFamily="34" charset="0"/>
              </a:rPr>
              <a:t>- обращений о даче согласия на замещение на условиях трудового договора должности в организации и (или) выполнение в данной организации работы, если отдельные функции государственного (административного) управления данной организацией входили в его должностные (служебные</a:t>
            </a:r>
            <a:r>
              <a:rPr lang="ru-RU" sz="1000" dirty="0" smtClean="0">
                <a:latin typeface="72 Light" panose="020B0303030000000003" pitchFamily="34" charset="0"/>
                <a:cs typeface="72 Light" panose="020B0303030000000003" pitchFamily="34" charset="0"/>
              </a:rPr>
              <a:t>) обязанности; </a:t>
            </a:r>
            <a:endParaRPr lang="ru-RU" sz="1000" dirty="0">
              <a:latin typeface="72 Light" panose="020B0303030000000003" pitchFamily="34" charset="0"/>
              <a:cs typeface="72 Light" panose="020B0303030000000003" pitchFamily="34" charset="0"/>
            </a:endParaRPr>
          </a:p>
          <a:p>
            <a:r>
              <a:rPr lang="ru-RU" sz="1000" dirty="0">
                <a:latin typeface="72 Light" panose="020B0303030000000003" pitchFamily="34" charset="0"/>
                <a:cs typeface="72 Light" panose="020B0303030000000003" pitchFamily="34" charset="0"/>
              </a:rPr>
              <a:t>- уведомлений о возникшем конфликте интересов или о возможности его возникновения; </a:t>
            </a:r>
          </a:p>
          <a:p>
            <a:r>
              <a:rPr lang="ru-RU" sz="1000" dirty="0">
                <a:latin typeface="72 Light" panose="020B0303030000000003" pitchFamily="34" charset="0"/>
                <a:cs typeface="72 Light" panose="020B0303030000000003" pitchFamily="34" charset="0"/>
              </a:rPr>
              <a:t>- уведомлений о получении подарков в связи с протокольными мероприятиями, служебными командировками или другими официальными </a:t>
            </a:r>
            <a:r>
              <a:rPr lang="ru-RU" sz="1000" dirty="0" smtClean="0">
                <a:latin typeface="72 Light" panose="020B0303030000000003" pitchFamily="34" charset="0"/>
                <a:cs typeface="72 Light" panose="020B0303030000000003" pitchFamily="34" charset="0"/>
              </a:rPr>
              <a:t>мероприятиями.</a:t>
            </a:r>
            <a:endParaRPr lang="ru-RU" sz="1000" dirty="0">
              <a:latin typeface="72 Light" panose="020B0303030000000003" pitchFamily="34" charset="0"/>
              <a:cs typeface="72 Light" panose="020B0303030000000003" pitchFamily="34" charset="0"/>
            </a:endParaRPr>
          </a:p>
        </p:txBody>
      </p:sp>
      <p:cxnSp>
        <p:nvCxnSpPr>
          <p:cNvPr id="33" name="Скругленная соединительная линия 32"/>
          <p:cNvCxnSpPr/>
          <p:nvPr/>
        </p:nvCxnSpPr>
        <p:spPr>
          <a:xfrm rot="16200000" flipH="1">
            <a:off x="2514632" y="3225146"/>
            <a:ext cx="1069030" cy="482318"/>
          </a:xfrm>
          <a:prstGeom prst="curvedConnector2">
            <a:avLst/>
          </a:prstGeom>
          <a:ln w="127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Подзаголовок 2"/>
          <p:cNvSpPr txBox="1">
            <a:spLocks/>
          </p:cNvSpPr>
          <p:nvPr/>
        </p:nvSpPr>
        <p:spPr>
          <a:xfrm>
            <a:off x="57501" y="629395"/>
            <a:ext cx="2434372" cy="222689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dirty="0" smtClean="0">
                <a:solidFill>
                  <a:schemeClr val="tx2">
                    <a:lumMod val="75000"/>
                  </a:schemeClr>
                </a:solidFill>
                <a:latin typeface="Arial Black" panose="020B0A04020102020204" pitchFamily="34" charset="0"/>
              </a:rPr>
              <a:t>ОРГАНИЗАЦИОННЫЕ МЕРОПРИЯТИЯ</a:t>
            </a:r>
            <a:endParaRPr lang="ru-RU" sz="1400" dirty="0">
              <a:solidFill>
                <a:schemeClr val="tx2">
                  <a:lumMod val="75000"/>
                </a:schemeClr>
              </a:solidFill>
              <a:latin typeface="Arial Black" panose="020B0A04020102020204" pitchFamily="34" charset="0"/>
            </a:endParaRPr>
          </a:p>
        </p:txBody>
      </p:sp>
      <p:sp>
        <p:nvSpPr>
          <p:cNvPr id="43" name="Стрелка вниз 42"/>
          <p:cNvSpPr/>
          <p:nvPr/>
        </p:nvSpPr>
        <p:spPr>
          <a:xfrm>
            <a:off x="1058663" y="2129655"/>
            <a:ext cx="432048" cy="39974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3</a:t>
            </a:r>
            <a:endParaRPr lang="ru-RU" sz="1400" dirty="0">
              <a:solidFill>
                <a:schemeClr val="bg1"/>
              </a:solidFill>
            </a:endParaRPr>
          </a:p>
        </p:txBody>
      </p:sp>
    </p:spTree>
    <p:extLst>
      <p:ext uri="{BB962C8B-B14F-4D97-AF65-F5344CB8AC3E}">
        <p14:creationId xmlns:p14="http://schemas.microsoft.com/office/powerpoint/2010/main" val="797980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Скругленный прямоугольник 12"/>
          <p:cNvSpPr/>
          <p:nvPr/>
        </p:nvSpPr>
        <p:spPr>
          <a:xfrm>
            <a:off x="2796168" y="2859782"/>
            <a:ext cx="6125937" cy="1656184"/>
          </a:xfrm>
          <a:prstGeom prst="roundRect">
            <a:avLst/>
          </a:prstGeom>
          <a:noFill/>
          <a:ln w="12700">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p:nvPr>
        </p:nvSpPr>
        <p:spPr>
          <a:xfrm>
            <a:off x="2585713" y="340942"/>
            <a:ext cx="3672408" cy="286592"/>
          </a:xfrm>
        </p:spPr>
        <p:txBody>
          <a:bodyPr/>
          <a:lstStyle/>
          <a:p>
            <a:pPr>
              <a:lnSpc>
                <a:spcPct val="100000"/>
              </a:lnSpc>
            </a:pPr>
            <a:r>
              <a:rPr lang="ru-RU" sz="1600" b="1" cap="none" dirty="0" smtClean="0">
                <a:effectLst/>
                <a:latin typeface="Arial Narrow" panose="020B0606020202030204" pitchFamily="34" charset="0"/>
              </a:rPr>
              <a:t>Обязанности ответственных лиц:</a:t>
            </a:r>
            <a:endParaRPr lang="ru-RU" sz="1600" b="1" cap="none" dirty="0">
              <a:effectLst/>
              <a:latin typeface="Arial Narrow" panose="020B0606020202030204" pitchFamily="34" charset="0"/>
            </a:endParaRPr>
          </a:p>
        </p:txBody>
      </p:sp>
      <p:sp>
        <p:nvSpPr>
          <p:cNvPr id="4" name="Скругленный прямоугольник 3"/>
          <p:cNvSpPr/>
          <p:nvPr/>
        </p:nvSpPr>
        <p:spPr>
          <a:xfrm>
            <a:off x="71232" y="2715766"/>
            <a:ext cx="2434372" cy="14526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57501" y="629395"/>
            <a:ext cx="2434372" cy="222689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dirty="0" smtClean="0">
                <a:solidFill>
                  <a:schemeClr val="tx2">
                    <a:lumMod val="75000"/>
                  </a:schemeClr>
                </a:solidFill>
                <a:latin typeface="Arial Black" panose="020B0A04020102020204" pitchFamily="34" charset="0"/>
              </a:rPr>
              <a:t>ОРГАНИЗАЦИОННЫЕ МЕРОПРИЯТИЯ</a:t>
            </a:r>
            <a:endParaRPr lang="ru-RU" sz="1400" dirty="0">
              <a:solidFill>
                <a:schemeClr val="tx2">
                  <a:lumMod val="75000"/>
                </a:schemeClr>
              </a:solidFill>
              <a:latin typeface="Arial Black" panose="020B0A04020102020204" pitchFamily="34" charset="0"/>
            </a:endParaRPr>
          </a:p>
        </p:txBody>
      </p:sp>
      <p:sp>
        <p:nvSpPr>
          <p:cNvPr id="17" name="Подзаголовок 2"/>
          <p:cNvSpPr txBox="1">
            <a:spLocks/>
          </p:cNvSpPr>
          <p:nvPr/>
        </p:nvSpPr>
        <p:spPr>
          <a:xfrm>
            <a:off x="89599" y="2715766"/>
            <a:ext cx="2434372" cy="145265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smtClean="0">
                <a:solidFill>
                  <a:schemeClr val="tx2">
                    <a:lumMod val="75000"/>
                  </a:schemeClr>
                </a:solidFill>
                <a:latin typeface="Arial Narrow" panose="020B0606020202030204" pitchFamily="34" charset="0"/>
              </a:rPr>
              <a:t>Определение лиц, ответственных</a:t>
            </a:r>
            <a:br>
              <a:rPr lang="ru-RU" sz="1600" b="1" dirty="0" smtClean="0">
                <a:solidFill>
                  <a:schemeClr val="tx2">
                    <a:lumMod val="75000"/>
                  </a:schemeClr>
                </a:solidFill>
                <a:latin typeface="Arial Narrow" panose="020B0606020202030204" pitchFamily="34" charset="0"/>
              </a:rPr>
            </a:br>
            <a:r>
              <a:rPr lang="ru-RU" sz="1600" b="1" dirty="0" smtClean="0">
                <a:solidFill>
                  <a:schemeClr val="tx2">
                    <a:lumMod val="75000"/>
                  </a:schemeClr>
                </a:solidFill>
                <a:latin typeface="Arial Narrow" panose="020B0606020202030204" pitchFamily="34" charset="0"/>
              </a:rPr>
              <a:t>за проведение работы</a:t>
            </a:r>
            <a:br>
              <a:rPr lang="ru-RU" sz="1600" b="1" dirty="0" smtClean="0">
                <a:solidFill>
                  <a:schemeClr val="tx2">
                    <a:lumMod val="75000"/>
                  </a:schemeClr>
                </a:solidFill>
                <a:latin typeface="Arial Narrow" panose="020B0606020202030204" pitchFamily="34" charset="0"/>
              </a:rPr>
            </a:br>
            <a:r>
              <a:rPr lang="ru-RU" sz="1600" b="1" dirty="0" smtClean="0">
                <a:solidFill>
                  <a:schemeClr val="tx2">
                    <a:lumMod val="75000"/>
                  </a:schemeClr>
                </a:solidFill>
                <a:latin typeface="Arial Narrow" panose="020B0606020202030204" pitchFamily="34" charset="0"/>
              </a:rPr>
              <a:t>в сфере противодействия коррупции</a:t>
            </a:r>
            <a:endParaRPr lang="ru-RU" sz="1600" dirty="0">
              <a:solidFill>
                <a:schemeClr val="tx2">
                  <a:lumMod val="75000"/>
                </a:schemeClr>
              </a:solidFill>
              <a:latin typeface="Arial Narrow" panose="020B0606020202030204" pitchFamily="34" charset="0"/>
            </a:endParaRPr>
          </a:p>
        </p:txBody>
      </p:sp>
      <p:sp>
        <p:nvSpPr>
          <p:cNvPr id="18" name="Прямоугольник 17"/>
          <p:cNvSpPr/>
          <p:nvPr/>
        </p:nvSpPr>
        <p:spPr>
          <a:xfrm>
            <a:off x="7884368" y="4535181"/>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9" name="Пятиугольник 18"/>
          <p:cNvSpPr/>
          <p:nvPr/>
        </p:nvSpPr>
        <p:spPr>
          <a:xfrm>
            <a:off x="3688151" y="918366"/>
            <a:ext cx="5258539" cy="789288"/>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a:solidFill>
                  <a:schemeClr val="accent1">
                    <a:lumMod val="75000"/>
                  </a:schemeClr>
                </a:solidFill>
                <a:latin typeface="Arial Narrow" panose="020B0606020202030204" pitchFamily="34" charset="0"/>
              </a:rPr>
              <a:t>Принимать участие в </a:t>
            </a:r>
            <a:r>
              <a:rPr lang="ru-RU" sz="1500" b="1" dirty="0">
                <a:solidFill>
                  <a:srgbClr val="C00000"/>
                </a:solidFill>
                <a:latin typeface="Arial Narrow" panose="020B0606020202030204" pitchFamily="34" charset="0"/>
              </a:rPr>
              <a:t>учебно-практических семинарах</a:t>
            </a:r>
            <a:r>
              <a:rPr lang="ru-RU" sz="1500" b="1" dirty="0">
                <a:solidFill>
                  <a:schemeClr val="accent1">
                    <a:lumMod val="75000"/>
                  </a:schemeClr>
                </a:solidFill>
                <a:latin typeface="Arial Narrow" panose="020B0606020202030204" pitchFamily="34" charset="0"/>
              </a:rPr>
              <a:t>, проводимых Администрацией Губернатора и Правительства Ленинградской области</a:t>
            </a:r>
          </a:p>
        </p:txBody>
      </p:sp>
      <p:sp>
        <p:nvSpPr>
          <p:cNvPr id="20" name="Rectangle 4"/>
          <p:cNvSpPr/>
          <p:nvPr/>
        </p:nvSpPr>
        <p:spPr>
          <a:xfrm>
            <a:off x="2784508" y="1026377"/>
            <a:ext cx="903643" cy="53726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4</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1" name="Rectangle 4"/>
          <p:cNvSpPr/>
          <p:nvPr/>
        </p:nvSpPr>
        <p:spPr>
          <a:xfrm>
            <a:off x="8128065" y="2442243"/>
            <a:ext cx="903643" cy="59101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5</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2" name="Пятиугольник 21"/>
          <p:cNvSpPr/>
          <p:nvPr/>
        </p:nvSpPr>
        <p:spPr>
          <a:xfrm flipH="1">
            <a:off x="2759923" y="2366359"/>
            <a:ext cx="5368139" cy="715575"/>
          </a:xfrm>
          <a:prstGeom prst="homePlate">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500" b="1" dirty="0" smtClean="0">
                <a:solidFill>
                  <a:schemeClr val="accent1">
                    <a:lumMod val="75000"/>
                  </a:schemeClr>
                </a:solidFill>
                <a:latin typeface="Arial Narrow" panose="020B0606020202030204" pitchFamily="34" charset="0"/>
              </a:rPr>
              <a:t>Направлять </a:t>
            </a:r>
            <a:r>
              <a:rPr lang="ru-RU" sz="1500" b="1" dirty="0">
                <a:solidFill>
                  <a:schemeClr val="accent1">
                    <a:lumMod val="75000"/>
                  </a:schemeClr>
                </a:solidFill>
                <a:latin typeface="Arial Narrow" panose="020B0606020202030204" pitchFamily="34" charset="0"/>
              </a:rPr>
              <a:t>в Администрацию Губернатора и Правительства Ленинградской области сведения для включения </a:t>
            </a:r>
            <a:r>
              <a:rPr lang="ru-RU" sz="1500" b="1" dirty="0" smtClean="0">
                <a:solidFill>
                  <a:schemeClr val="accent1">
                    <a:lumMod val="75000"/>
                  </a:schemeClr>
                </a:solidFill>
                <a:latin typeface="Arial Narrow" panose="020B0606020202030204" pitchFamily="34" charset="0"/>
              </a:rPr>
              <a:t>в</a:t>
            </a:r>
            <a:br>
              <a:rPr lang="ru-RU" sz="1500" b="1" dirty="0" smtClean="0">
                <a:solidFill>
                  <a:schemeClr val="accent1">
                    <a:lumMod val="75000"/>
                  </a:schemeClr>
                </a:solidFill>
                <a:latin typeface="Arial Narrow" panose="020B0606020202030204" pitchFamily="34" charset="0"/>
              </a:rPr>
            </a:br>
            <a:r>
              <a:rPr lang="ru-RU" sz="1500" b="1" dirty="0" smtClean="0">
                <a:solidFill>
                  <a:srgbClr val="C00000"/>
                </a:solidFill>
                <a:latin typeface="Arial Narrow" panose="020B0606020202030204" pitchFamily="34" charset="0"/>
              </a:rPr>
              <a:t>реестр </a:t>
            </a:r>
            <a:r>
              <a:rPr lang="ru-RU" sz="1500" b="1" dirty="0">
                <a:solidFill>
                  <a:srgbClr val="C00000"/>
                </a:solidFill>
                <a:latin typeface="Arial Narrow" panose="020B0606020202030204" pitchFamily="34" charset="0"/>
              </a:rPr>
              <a:t>лиц, уволенных в связи с </a:t>
            </a:r>
            <a:r>
              <a:rPr lang="ru-RU" sz="1500" b="1" dirty="0" smtClean="0">
                <a:solidFill>
                  <a:srgbClr val="C00000"/>
                </a:solidFill>
                <a:latin typeface="Arial Narrow" panose="020B0606020202030204" pitchFamily="34" charset="0"/>
              </a:rPr>
              <a:t>утратой </a:t>
            </a:r>
            <a:r>
              <a:rPr lang="ru-RU" sz="1500" b="1" dirty="0">
                <a:solidFill>
                  <a:srgbClr val="C00000"/>
                </a:solidFill>
                <a:latin typeface="Arial Narrow" panose="020B0606020202030204" pitchFamily="34" charset="0"/>
              </a:rPr>
              <a:t>доверия </a:t>
            </a:r>
          </a:p>
        </p:txBody>
      </p:sp>
      <p:sp>
        <p:nvSpPr>
          <p:cNvPr id="25" name="Заголовок 1"/>
          <p:cNvSpPr txBox="1">
            <a:spLocks/>
          </p:cNvSpPr>
          <p:nvPr/>
        </p:nvSpPr>
        <p:spPr>
          <a:xfrm>
            <a:off x="2759923" y="3287292"/>
            <a:ext cx="6162182" cy="432048"/>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lang="ru-RU" sz="3300" kern="1200" cap="all" baseline="0" dirty="0">
                <a:solidFill>
                  <a:srgbClr val="1A315C"/>
                </a:solidFill>
                <a:effectLst>
                  <a:outerShdw blurRad="63500" dist="38100" dir="5400000" algn="t" rotWithShape="0">
                    <a:prstClr val="black">
                      <a:alpha val="25000"/>
                    </a:prstClr>
                  </a:outerShdw>
                </a:effectLst>
                <a:latin typeface="Bebas Neue Bold" pitchFamily="34" charset="-52"/>
                <a:ea typeface="+mj-ea"/>
                <a:cs typeface="+mj-cs"/>
              </a:defRPr>
            </a:lvl1pPr>
          </a:lstStyle>
          <a:p>
            <a:pPr>
              <a:lnSpc>
                <a:spcPct val="100000"/>
              </a:lnSpc>
            </a:pPr>
            <a:r>
              <a:rPr lang="ru-RU" sz="1400" b="1" cap="none" dirty="0">
                <a:solidFill>
                  <a:schemeClr val="tx2">
                    <a:lumMod val="75000"/>
                  </a:schemeClr>
                </a:solidFill>
                <a:effectLst/>
                <a:latin typeface="Arial Narrow" panose="020B0606020202030204" pitchFamily="34" charset="0"/>
              </a:rPr>
              <a:t>Порядок направления сведений </a:t>
            </a:r>
            <a:r>
              <a:rPr lang="ru-RU" sz="1400" b="1" cap="none" dirty="0" smtClean="0">
                <a:solidFill>
                  <a:schemeClr val="tx2">
                    <a:lumMod val="75000"/>
                  </a:schemeClr>
                </a:solidFill>
                <a:effectLst/>
                <a:latin typeface="Arial Narrow" panose="020B0606020202030204" pitchFamily="34" charset="0"/>
              </a:rPr>
              <a:t>установлен </a:t>
            </a:r>
            <a:r>
              <a:rPr lang="ru-RU" sz="1400" b="1" cap="none" dirty="0">
                <a:solidFill>
                  <a:schemeClr val="tx2">
                    <a:lumMod val="75000"/>
                  </a:schemeClr>
                </a:solidFill>
                <a:effectLst/>
                <a:latin typeface="Arial Narrow" panose="020B0606020202030204" pitchFamily="34" charset="0"/>
              </a:rPr>
              <a:t>Положением, утвержденным постановлением Правительства Российской Федерации от 05.03.2018 № 218</a:t>
            </a:r>
          </a:p>
        </p:txBody>
      </p:sp>
      <p:sp>
        <p:nvSpPr>
          <p:cNvPr id="11" name="Скругленный прямоугольник 10"/>
          <p:cNvSpPr/>
          <p:nvPr/>
        </p:nvSpPr>
        <p:spPr>
          <a:xfrm>
            <a:off x="5841014" y="3864409"/>
            <a:ext cx="2918885" cy="5880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rgbClr val="C00000"/>
                </a:solidFill>
                <a:latin typeface="Arial Black" panose="020B0A04020102020204" pitchFamily="34" charset="0"/>
              </a:rPr>
              <a:t>10 рабочих дней </a:t>
            </a:r>
            <a:r>
              <a:rPr lang="ru-RU" sz="1200" dirty="0" smtClean="0">
                <a:solidFill>
                  <a:schemeClr val="tx2">
                    <a:lumMod val="75000"/>
                  </a:schemeClr>
                </a:solidFill>
                <a:latin typeface="Arial Black" panose="020B0A04020102020204" pitchFamily="34" charset="0"/>
              </a:rPr>
              <a:t>со дня принятия акта об увольнении</a:t>
            </a:r>
            <a:endParaRPr lang="ru-RU" sz="1200" dirty="0">
              <a:solidFill>
                <a:schemeClr val="tx2">
                  <a:lumMod val="75000"/>
                </a:schemeClr>
              </a:solidFill>
              <a:latin typeface="Arial Black" panose="020B0A04020102020204" pitchFamily="34" charset="0"/>
            </a:endParaRPr>
          </a:p>
        </p:txBody>
      </p:sp>
      <p:sp>
        <p:nvSpPr>
          <p:cNvPr id="27" name="Скругленный прямоугольник 26"/>
          <p:cNvSpPr/>
          <p:nvPr/>
        </p:nvSpPr>
        <p:spPr>
          <a:xfrm>
            <a:off x="2884039" y="3864409"/>
            <a:ext cx="2736304" cy="5880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2">
                    <a:lumMod val="75000"/>
                  </a:schemeClr>
                </a:solidFill>
                <a:latin typeface="Arial Black" panose="020B0A04020102020204" pitchFamily="34" charset="0"/>
              </a:rPr>
              <a:t>Срок для направления сведений в Администрацию</a:t>
            </a:r>
            <a:endParaRPr lang="ru-RU" sz="1200" dirty="0">
              <a:solidFill>
                <a:schemeClr val="tx2">
                  <a:lumMod val="75000"/>
                </a:schemeClr>
              </a:solidFill>
              <a:latin typeface="Arial Black" panose="020B0A04020102020204" pitchFamily="34" charset="0"/>
            </a:endParaRPr>
          </a:p>
        </p:txBody>
      </p:sp>
      <p:sp>
        <p:nvSpPr>
          <p:cNvPr id="12" name="Стрелка вправо 11"/>
          <p:cNvSpPr/>
          <p:nvPr/>
        </p:nvSpPr>
        <p:spPr>
          <a:xfrm>
            <a:off x="5645165" y="4089470"/>
            <a:ext cx="216024" cy="13796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низ 30"/>
          <p:cNvSpPr/>
          <p:nvPr/>
        </p:nvSpPr>
        <p:spPr>
          <a:xfrm>
            <a:off x="1058663" y="2129655"/>
            <a:ext cx="432048" cy="39974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4</a:t>
            </a:r>
            <a:endParaRPr lang="ru-RU" sz="1400" dirty="0">
              <a:solidFill>
                <a:schemeClr val="bg1"/>
              </a:solidFill>
            </a:endParaRPr>
          </a:p>
        </p:txBody>
      </p:sp>
    </p:spTree>
    <p:extLst>
      <p:ext uri="{BB962C8B-B14F-4D97-AF65-F5344CB8AC3E}">
        <p14:creationId xmlns:p14="http://schemas.microsoft.com/office/powerpoint/2010/main" val="21281286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p:nvPr>
        </p:nvSpPr>
        <p:spPr>
          <a:xfrm>
            <a:off x="2585713" y="202284"/>
            <a:ext cx="3672408" cy="286592"/>
          </a:xfrm>
        </p:spPr>
        <p:txBody>
          <a:bodyPr/>
          <a:lstStyle/>
          <a:p>
            <a:pPr>
              <a:lnSpc>
                <a:spcPct val="100000"/>
              </a:lnSpc>
            </a:pPr>
            <a:r>
              <a:rPr lang="ru-RU" sz="1600" b="1" cap="none" dirty="0" smtClean="0">
                <a:effectLst/>
                <a:latin typeface="Arial Narrow" panose="020B0606020202030204" pitchFamily="34" charset="0"/>
              </a:rPr>
              <a:t>Обязанности ответственных лиц:</a:t>
            </a:r>
            <a:endParaRPr lang="ru-RU" sz="1600" b="1" cap="none" dirty="0">
              <a:effectLst/>
              <a:latin typeface="Arial Narrow" panose="020B0606020202030204" pitchFamily="34" charset="0"/>
            </a:endParaRPr>
          </a:p>
        </p:txBody>
      </p:sp>
      <p:sp>
        <p:nvSpPr>
          <p:cNvPr id="18" name="Прямоугольник 17"/>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9" name="Пятиугольник 18"/>
          <p:cNvSpPr/>
          <p:nvPr/>
        </p:nvSpPr>
        <p:spPr>
          <a:xfrm>
            <a:off x="3688151" y="630333"/>
            <a:ext cx="5103527" cy="645273"/>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smtClean="0">
                <a:solidFill>
                  <a:schemeClr val="accent1">
                    <a:lumMod val="75000"/>
                  </a:schemeClr>
                </a:solidFill>
                <a:latin typeface="Arial Narrow" panose="020B0606020202030204" pitchFamily="34" charset="0"/>
              </a:rPr>
              <a:t>Проводить </a:t>
            </a:r>
            <a:r>
              <a:rPr lang="ru-RU" sz="1500" b="1" dirty="0">
                <a:solidFill>
                  <a:srgbClr val="C00000"/>
                </a:solidFill>
                <a:latin typeface="Arial Narrow" panose="020B0606020202030204" pitchFamily="34" charset="0"/>
              </a:rPr>
              <a:t>оценку коррупционных рисков</a:t>
            </a:r>
            <a:r>
              <a:rPr lang="ru-RU" sz="1500" b="1" dirty="0">
                <a:solidFill>
                  <a:schemeClr val="accent1">
                    <a:lumMod val="75000"/>
                  </a:schemeClr>
                </a:solidFill>
                <a:latin typeface="Arial Narrow" panose="020B0606020202030204" pitchFamily="34" charset="0"/>
              </a:rPr>
              <a:t>, на основе которой формируется/обновляется перечень должностей</a:t>
            </a:r>
          </a:p>
        </p:txBody>
      </p:sp>
      <p:sp>
        <p:nvSpPr>
          <p:cNvPr id="20" name="Rectangle 4"/>
          <p:cNvSpPr/>
          <p:nvPr/>
        </p:nvSpPr>
        <p:spPr>
          <a:xfrm>
            <a:off x="2774904" y="702341"/>
            <a:ext cx="903643" cy="50125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a:effectLst>
                  <a:outerShdw blurRad="38100" dist="38100" dir="2700000" algn="tl">
                    <a:srgbClr val="000000">
                      <a:alpha val="43137"/>
                    </a:srgbClr>
                  </a:outerShdw>
                </a:effectLst>
                <a:latin typeface="Arial Black" panose="020B0A04020102020204" pitchFamily="34" charset="0"/>
              </a:rPr>
              <a:t>01</a:t>
            </a:r>
          </a:p>
        </p:txBody>
      </p:sp>
      <p:sp>
        <p:nvSpPr>
          <p:cNvPr id="42" name="Подзаголовок 2"/>
          <p:cNvSpPr txBox="1">
            <a:spLocks/>
          </p:cNvSpPr>
          <p:nvPr/>
        </p:nvSpPr>
        <p:spPr>
          <a:xfrm>
            <a:off x="52812" y="284361"/>
            <a:ext cx="2434372" cy="336750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dirty="0">
                <a:solidFill>
                  <a:schemeClr val="tx2">
                    <a:lumMod val="75000"/>
                  </a:schemeClr>
                </a:solidFill>
                <a:latin typeface="Arial Black" panose="020B0A04020102020204" pitchFamily="34" charset="0"/>
              </a:rPr>
              <a:t>Обеспечение соблюдения муниципальными служащими запретов, </a:t>
            </a:r>
            <a:r>
              <a:rPr lang="ru-RU" sz="1400" b="1" dirty="0" smtClean="0">
                <a:solidFill>
                  <a:schemeClr val="tx2">
                    <a:lumMod val="75000"/>
                  </a:schemeClr>
                </a:solidFill>
                <a:latin typeface="Arial Black" panose="020B0A04020102020204" pitchFamily="34" charset="0"/>
              </a:rPr>
              <a:t>ограничений</a:t>
            </a:r>
            <a:br>
              <a:rPr lang="ru-RU" sz="1400" b="1" dirty="0" smtClean="0">
                <a:solidFill>
                  <a:schemeClr val="tx2">
                    <a:lumMod val="75000"/>
                  </a:schemeClr>
                </a:solidFill>
                <a:latin typeface="Arial Black" panose="020B0A04020102020204" pitchFamily="34" charset="0"/>
              </a:rPr>
            </a:br>
            <a:r>
              <a:rPr lang="ru-RU" sz="1400" b="1" dirty="0" smtClean="0">
                <a:solidFill>
                  <a:schemeClr val="tx2">
                    <a:lumMod val="75000"/>
                  </a:schemeClr>
                </a:solidFill>
                <a:latin typeface="Arial Black" panose="020B0A04020102020204" pitchFamily="34" charset="0"/>
              </a:rPr>
              <a:t>и </a:t>
            </a:r>
            <a:r>
              <a:rPr lang="ru-RU" sz="1400" b="1" dirty="0">
                <a:solidFill>
                  <a:schemeClr val="tx2">
                    <a:lumMod val="75000"/>
                  </a:schemeClr>
                </a:solidFill>
                <a:latin typeface="Arial Black" panose="020B0A04020102020204" pitchFamily="34" charset="0"/>
              </a:rPr>
              <a:t>требований, </a:t>
            </a:r>
            <a:r>
              <a:rPr lang="ru-RU" sz="1400" b="1" dirty="0" smtClean="0">
                <a:solidFill>
                  <a:schemeClr val="tx2">
                    <a:lumMod val="75000"/>
                  </a:schemeClr>
                </a:solidFill>
                <a:latin typeface="Arial Black" panose="020B0A04020102020204" pitchFamily="34" charset="0"/>
              </a:rPr>
              <a:t>установленных</a:t>
            </a:r>
            <a:br>
              <a:rPr lang="ru-RU" sz="1400" b="1" dirty="0" smtClean="0">
                <a:solidFill>
                  <a:schemeClr val="tx2">
                    <a:lumMod val="75000"/>
                  </a:schemeClr>
                </a:solidFill>
                <a:latin typeface="Arial Black" panose="020B0A04020102020204" pitchFamily="34" charset="0"/>
              </a:rPr>
            </a:br>
            <a:r>
              <a:rPr lang="ru-RU" sz="1400" b="1" dirty="0" smtClean="0">
                <a:solidFill>
                  <a:schemeClr val="tx2">
                    <a:lumMod val="75000"/>
                  </a:schemeClr>
                </a:solidFill>
                <a:latin typeface="Arial Black" panose="020B0A04020102020204" pitchFamily="34" charset="0"/>
              </a:rPr>
              <a:t>в </a:t>
            </a:r>
            <a:r>
              <a:rPr lang="ru-RU" sz="1400" b="1" dirty="0">
                <a:solidFill>
                  <a:schemeClr val="tx2">
                    <a:lumMod val="75000"/>
                  </a:schemeClr>
                </a:solidFill>
                <a:latin typeface="Arial Black" panose="020B0A04020102020204" pitchFamily="34" charset="0"/>
              </a:rPr>
              <a:t>целях противодействия коррупции</a:t>
            </a:r>
            <a:endParaRPr lang="ru-RU" sz="1400" dirty="0">
              <a:solidFill>
                <a:schemeClr val="tx2">
                  <a:lumMod val="75000"/>
                </a:schemeClr>
              </a:solidFill>
              <a:latin typeface="Arial Black" panose="020B0A04020102020204" pitchFamily="34"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610" y="3182187"/>
            <a:ext cx="1360128" cy="1360128"/>
          </a:xfrm>
          <a:prstGeom prst="rect">
            <a:avLst/>
          </a:prstGeom>
        </p:spPr>
      </p:pic>
      <p:sp>
        <p:nvSpPr>
          <p:cNvPr id="3" name="Скругленный прямоугольник 2"/>
          <p:cNvSpPr/>
          <p:nvPr/>
        </p:nvSpPr>
        <p:spPr>
          <a:xfrm>
            <a:off x="2777298" y="1604268"/>
            <a:ext cx="2808312" cy="204760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1">
                    <a:lumMod val="75000"/>
                  </a:schemeClr>
                </a:solidFill>
                <a:latin typeface="72 Black" panose="020B0A04030603020204" pitchFamily="34" charset="0"/>
                <a:cs typeface="72 Black" panose="020B0A04030603020204" pitchFamily="34" charset="0"/>
              </a:rPr>
              <a:t>Указ Президента </a:t>
            </a:r>
            <a:r>
              <a:rPr lang="ru-RU" dirty="0" smtClean="0">
                <a:solidFill>
                  <a:schemeClr val="accent1">
                    <a:lumMod val="75000"/>
                  </a:schemeClr>
                </a:solidFill>
                <a:latin typeface="72 Black" panose="020B0A04030603020204" pitchFamily="34" charset="0"/>
                <a:cs typeface="72 Black" panose="020B0A04030603020204" pitchFamily="34" charset="0"/>
              </a:rPr>
              <a:t>Российской Федерации</a:t>
            </a:r>
            <a:br>
              <a:rPr lang="ru-RU" dirty="0" smtClean="0">
                <a:solidFill>
                  <a:schemeClr val="accent1">
                    <a:lumMod val="75000"/>
                  </a:schemeClr>
                </a:solidFill>
                <a:latin typeface="72 Black" panose="020B0A04030603020204" pitchFamily="34" charset="0"/>
                <a:cs typeface="72 Black" panose="020B0A04030603020204" pitchFamily="34" charset="0"/>
              </a:rPr>
            </a:br>
            <a:r>
              <a:rPr lang="ru-RU" dirty="0" smtClean="0">
                <a:solidFill>
                  <a:schemeClr val="accent1">
                    <a:lumMod val="75000"/>
                  </a:schemeClr>
                </a:solidFill>
                <a:latin typeface="72 Black" panose="020B0A04030603020204" pitchFamily="34" charset="0"/>
                <a:cs typeface="72 Black" panose="020B0A04030603020204" pitchFamily="34" charset="0"/>
              </a:rPr>
              <a:t>от </a:t>
            </a:r>
            <a:r>
              <a:rPr lang="ru-RU" dirty="0">
                <a:solidFill>
                  <a:schemeClr val="accent1">
                    <a:lumMod val="75000"/>
                  </a:schemeClr>
                </a:solidFill>
                <a:latin typeface="72 Black" panose="020B0A04030603020204" pitchFamily="34" charset="0"/>
                <a:cs typeface="72 Black" panose="020B0A04030603020204" pitchFamily="34" charset="0"/>
              </a:rPr>
              <a:t>18.05.2009 </a:t>
            </a:r>
            <a:r>
              <a:rPr lang="ru-RU" dirty="0" smtClean="0">
                <a:solidFill>
                  <a:schemeClr val="accent1">
                    <a:lumMod val="75000"/>
                  </a:schemeClr>
                </a:solidFill>
                <a:latin typeface="72 Black" panose="020B0A04030603020204" pitchFamily="34" charset="0"/>
                <a:cs typeface="72 Black" panose="020B0A04030603020204" pitchFamily="34" charset="0"/>
              </a:rPr>
              <a:t>№ </a:t>
            </a:r>
            <a:r>
              <a:rPr lang="ru-RU" dirty="0">
                <a:solidFill>
                  <a:schemeClr val="accent1">
                    <a:lumMod val="75000"/>
                  </a:schemeClr>
                </a:solidFill>
                <a:latin typeface="72 Black" panose="020B0A04030603020204" pitchFamily="34" charset="0"/>
                <a:cs typeface="72 Black" panose="020B0A04030603020204" pitchFamily="34" charset="0"/>
              </a:rPr>
              <a:t>557</a:t>
            </a:r>
          </a:p>
        </p:txBody>
      </p:sp>
      <p:sp>
        <p:nvSpPr>
          <p:cNvPr id="25" name="Скругленный прямоугольник 24"/>
          <p:cNvSpPr/>
          <p:nvPr/>
        </p:nvSpPr>
        <p:spPr>
          <a:xfrm>
            <a:off x="5870538" y="1608075"/>
            <a:ext cx="2923534" cy="204379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accent1">
                    <a:lumMod val="75000"/>
                  </a:schemeClr>
                </a:solidFill>
                <a:latin typeface="72 Black" panose="020B0A04030603020204" pitchFamily="34" charset="0"/>
                <a:cs typeface="72 Black" panose="020B0A04030603020204" pitchFamily="34" charset="0"/>
              </a:rPr>
              <a:t>Методические рекомендации</a:t>
            </a:r>
            <a:br>
              <a:rPr lang="ru-RU" sz="1400" dirty="0" smtClean="0">
                <a:solidFill>
                  <a:schemeClr val="accent1">
                    <a:lumMod val="75000"/>
                  </a:schemeClr>
                </a:solidFill>
                <a:latin typeface="72 Black" panose="020B0A04030603020204" pitchFamily="34" charset="0"/>
                <a:cs typeface="72 Black" panose="020B0A04030603020204" pitchFamily="34" charset="0"/>
              </a:rPr>
            </a:br>
            <a:r>
              <a:rPr lang="ru-RU" sz="1400" dirty="0" smtClean="0">
                <a:solidFill>
                  <a:schemeClr val="accent1">
                    <a:lumMod val="75000"/>
                  </a:schemeClr>
                </a:solidFill>
                <a:latin typeface="72 Black" panose="020B0A04030603020204" pitchFamily="34" charset="0"/>
                <a:cs typeface="72 Black" panose="020B0A04030603020204" pitchFamily="34" charset="0"/>
              </a:rPr>
              <a:t>по </a:t>
            </a:r>
            <a:r>
              <a:rPr lang="ru-RU" sz="1400" dirty="0">
                <a:solidFill>
                  <a:schemeClr val="accent1">
                    <a:lumMod val="75000"/>
                  </a:schemeClr>
                </a:solidFill>
                <a:latin typeface="72 Black" panose="020B0A04030603020204" pitchFamily="34" charset="0"/>
                <a:cs typeface="72 Black" panose="020B0A04030603020204" pitchFamily="34" charset="0"/>
              </a:rPr>
              <a:t>проведению оценки коррупционных рисков, возникающих при реализации </a:t>
            </a:r>
            <a:r>
              <a:rPr lang="ru-RU" sz="1400" dirty="0" smtClean="0">
                <a:solidFill>
                  <a:schemeClr val="accent1">
                    <a:lumMod val="75000"/>
                  </a:schemeClr>
                </a:solidFill>
                <a:latin typeface="72 Black" panose="020B0A04030603020204" pitchFamily="34" charset="0"/>
                <a:cs typeface="72 Black" panose="020B0A04030603020204" pitchFamily="34" charset="0"/>
              </a:rPr>
              <a:t>функций</a:t>
            </a:r>
          </a:p>
          <a:p>
            <a:pPr algn="ctr"/>
            <a:r>
              <a:rPr lang="ru-RU" sz="1100" dirty="0" smtClean="0">
                <a:solidFill>
                  <a:schemeClr val="accent1">
                    <a:lumMod val="75000"/>
                  </a:schemeClr>
                </a:solidFill>
                <a:latin typeface="72" panose="020B0503030000000003" pitchFamily="34" charset="0"/>
                <a:cs typeface="72" panose="020B0503030000000003" pitchFamily="34" charset="0"/>
              </a:rPr>
              <a:t>(письмо Минтруда России</a:t>
            </a:r>
            <a:br>
              <a:rPr lang="ru-RU" sz="1100" dirty="0" smtClean="0">
                <a:solidFill>
                  <a:schemeClr val="accent1">
                    <a:lumMod val="75000"/>
                  </a:schemeClr>
                </a:solidFill>
                <a:latin typeface="72" panose="020B0503030000000003" pitchFamily="34" charset="0"/>
                <a:cs typeface="72" panose="020B0503030000000003" pitchFamily="34" charset="0"/>
              </a:rPr>
            </a:br>
            <a:r>
              <a:rPr lang="ru-RU" sz="1100" dirty="0" smtClean="0">
                <a:solidFill>
                  <a:schemeClr val="accent1">
                    <a:lumMod val="75000"/>
                  </a:schemeClr>
                </a:solidFill>
                <a:latin typeface="72" panose="020B0503030000000003" pitchFamily="34" charset="0"/>
                <a:cs typeface="72" panose="020B0503030000000003" pitchFamily="34" charset="0"/>
              </a:rPr>
              <a:t>от </a:t>
            </a:r>
            <a:r>
              <a:rPr lang="en-US" sz="1100" dirty="0" smtClean="0">
                <a:solidFill>
                  <a:schemeClr val="accent1">
                    <a:lumMod val="75000"/>
                  </a:schemeClr>
                </a:solidFill>
                <a:latin typeface="72" panose="020B0503030000000003" pitchFamily="34" charset="0"/>
                <a:cs typeface="72" panose="020B0503030000000003" pitchFamily="34" charset="0"/>
              </a:rPr>
              <a:t>25.12.2014</a:t>
            </a:r>
            <a:r>
              <a:rPr lang="ru-RU" sz="1100" dirty="0" smtClean="0">
                <a:solidFill>
                  <a:schemeClr val="accent1">
                    <a:lumMod val="75000"/>
                  </a:schemeClr>
                </a:solidFill>
                <a:latin typeface="72" panose="020B0503030000000003" pitchFamily="34" charset="0"/>
                <a:cs typeface="72" panose="020B0503030000000003" pitchFamily="34" charset="0"/>
              </a:rPr>
              <a:t/>
            </a:r>
            <a:br>
              <a:rPr lang="ru-RU" sz="1100" dirty="0" smtClean="0">
                <a:solidFill>
                  <a:schemeClr val="accent1">
                    <a:lumMod val="75000"/>
                  </a:schemeClr>
                </a:solidFill>
                <a:latin typeface="72" panose="020B0503030000000003" pitchFamily="34" charset="0"/>
                <a:cs typeface="72" panose="020B0503030000000003" pitchFamily="34" charset="0"/>
              </a:rPr>
            </a:br>
            <a:r>
              <a:rPr lang="ru-RU" sz="1100" dirty="0" smtClean="0">
                <a:solidFill>
                  <a:schemeClr val="accent1">
                    <a:lumMod val="75000"/>
                  </a:schemeClr>
                </a:solidFill>
                <a:latin typeface="72" panose="020B0503030000000003" pitchFamily="34" charset="0"/>
                <a:cs typeface="72" panose="020B0503030000000003" pitchFamily="34" charset="0"/>
              </a:rPr>
              <a:t>№ </a:t>
            </a:r>
            <a:r>
              <a:rPr lang="en-US" sz="1100" dirty="0" smtClean="0">
                <a:solidFill>
                  <a:schemeClr val="accent1">
                    <a:lumMod val="75000"/>
                  </a:schemeClr>
                </a:solidFill>
                <a:latin typeface="72" panose="020B0503030000000003" pitchFamily="34" charset="0"/>
                <a:cs typeface="72" panose="020B0503030000000003" pitchFamily="34" charset="0"/>
              </a:rPr>
              <a:t>18-0/10/</a:t>
            </a:r>
            <a:r>
              <a:rPr lang="ru-RU" sz="1100" dirty="0" smtClean="0">
                <a:solidFill>
                  <a:schemeClr val="accent1">
                    <a:lumMod val="75000"/>
                  </a:schemeClr>
                </a:solidFill>
                <a:latin typeface="72" panose="020B0503030000000003" pitchFamily="34" charset="0"/>
                <a:cs typeface="72" panose="020B0503030000000003" pitchFamily="34" charset="0"/>
              </a:rPr>
              <a:t>В-8980)</a:t>
            </a:r>
            <a:endParaRPr lang="ru-RU" sz="1100" dirty="0">
              <a:solidFill>
                <a:schemeClr val="accent1">
                  <a:lumMod val="75000"/>
                </a:schemeClr>
              </a:solidFill>
              <a:latin typeface="72" panose="020B0503030000000003" pitchFamily="34" charset="0"/>
              <a:cs typeface="72" panose="020B0503030000000003" pitchFamily="34" charset="0"/>
            </a:endParaRPr>
          </a:p>
        </p:txBody>
      </p:sp>
      <p:pic>
        <p:nvPicPr>
          <p:cNvPr id="1026" name="Picture 2" descr="C:\Users\av_lavrushina\AppData\Local\Packages\Microsoft.Windows.Photos_8wekyb3d8bbwe\TempState\ShareServiceTempFolder\qr-code (7).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9062" y="3751148"/>
            <a:ext cx="1146485" cy="1146485"/>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Прямая соединительная линия 26"/>
          <p:cNvCxnSpPr/>
          <p:nvPr/>
        </p:nvCxnSpPr>
        <p:spPr>
          <a:xfrm>
            <a:off x="6070047" y="3651870"/>
            <a:ext cx="0" cy="67252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a:off x="6070047" y="4324390"/>
            <a:ext cx="539323" cy="0"/>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5</a:t>
            </a:r>
            <a:endParaRPr lang="ru-RU" sz="1400" dirty="0">
              <a:solidFill>
                <a:schemeClr val="bg1"/>
              </a:solidFill>
            </a:endParaRPr>
          </a:p>
        </p:txBody>
      </p:sp>
    </p:spTree>
    <p:extLst>
      <p:ext uri="{BB962C8B-B14F-4D97-AF65-F5344CB8AC3E}">
        <p14:creationId xmlns:p14="http://schemas.microsoft.com/office/powerpoint/2010/main" val="3061763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p:cNvSpPr>
            <a:spLocks noGrp="1"/>
          </p:cNvSpPr>
          <p:nvPr>
            <p:ph type="title"/>
          </p:nvPr>
        </p:nvSpPr>
        <p:spPr>
          <a:xfrm>
            <a:off x="2590103" y="426865"/>
            <a:ext cx="3672408" cy="286592"/>
          </a:xfrm>
        </p:spPr>
        <p:txBody>
          <a:bodyPr/>
          <a:lstStyle/>
          <a:p>
            <a:pPr>
              <a:lnSpc>
                <a:spcPct val="100000"/>
              </a:lnSpc>
            </a:pPr>
            <a:r>
              <a:rPr lang="ru-RU" sz="1600" b="1" cap="none" dirty="0" smtClean="0">
                <a:effectLst/>
                <a:latin typeface="Arial Narrow" panose="020B0606020202030204" pitchFamily="34" charset="0"/>
              </a:rPr>
              <a:t>Обязанности ответственных лиц:</a:t>
            </a:r>
            <a:endParaRPr lang="ru-RU" sz="1600" b="1" cap="none" dirty="0">
              <a:effectLst/>
              <a:latin typeface="Arial Narrow" panose="020B0606020202030204" pitchFamily="34" charset="0"/>
            </a:endParaRPr>
          </a:p>
        </p:txBody>
      </p:sp>
      <p:sp>
        <p:nvSpPr>
          <p:cNvPr id="18" name="Прямоугольник 17"/>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21" name="Rectangle 4"/>
          <p:cNvSpPr/>
          <p:nvPr/>
        </p:nvSpPr>
        <p:spPr>
          <a:xfrm>
            <a:off x="8146786" y="1084532"/>
            <a:ext cx="903643" cy="59101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2</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2" name="Пятиугольник 21"/>
          <p:cNvSpPr/>
          <p:nvPr/>
        </p:nvSpPr>
        <p:spPr>
          <a:xfrm flipH="1">
            <a:off x="2778644" y="1008648"/>
            <a:ext cx="5368139" cy="715575"/>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500" b="1" dirty="0">
                <a:solidFill>
                  <a:schemeClr val="accent1">
                    <a:lumMod val="75000"/>
                  </a:schemeClr>
                </a:solidFill>
                <a:latin typeface="Arial Narrow" panose="020B0606020202030204" pitchFamily="34" charset="0"/>
              </a:rPr>
              <a:t>Осуществлять </a:t>
            </a:r>
            <a:r>
              <a:rPr lang="ru-RU" sz="1500" b="1" dirty="0">
                <a:solidFill>
                  <a:srgbClr val="C00000"/>
                </a:solidFill>
                <a:latin typeface="Arial Narrow" panose="020B0606020202030204" pitchFamily="34" charset="0"/>
              </a:rPr>
              <a:t>консультирование</a:t>
            </a:r>
            <a:r>
              <a:rPr lang="ru-RU" sz="1500" b="1" dirty="0">
                <a:solidFill>
                  <a:schemeClr val="accent1">
                    <a:lumMod val="75000"/>
                  </a:schemeClr>
                </a:solidFill>
                <a:latin typeface="Arial Narrow" panose="020B0606020202030204" pitchFamily="34" charset="0"/>
              </a:rPr>
              <a:t> муниципальных служащих </a:t>
            </a:r>
            <a:r>
              <a:rPr lang="ru-RU" sz="1500" b="1" dirty="0">
                <a:solidFill>
                  <a:srgbClr val="C00000"/>
                </a:solidFill>
                <a:latin typeface="Arial Narrow" panose="020B0606020202030204" pitchFamily="34" charset="0"/>
              </a:rPr>
              <a:t>по заполнению и представлению </a:t>
            </a:r>
            <a:r>
              <a:rPr lang="ru-RU" sz="1500" b="1" dirty="0" smtClean="0">
                <a:solidFill>
                  <a:srgbClr val="C00000"/>
                </a:solidFill>
                <a:latin typeface="Arial Narrow" panose="020B0606020202030204" pitchFamily="34" charset="0"/>
              </a:rPr>
              <a:t>справок </a:t>
            </a:r>
            <a:r>
              <a:rPr lang="ru-RU" sz="1500" b="1" dirty="0" smtClean="0">
                <a:solidFill>
                  <a:schemeClr val="accent1">
                    <a:lumMod val="75000"/>
                  </a:schemeClr>
                </a:solidFill>
                <a:latin typeface="Arial Narrow" panose="020B0606020202030204" pitchFamily="34" charset="0"/>
              </a:rPr>
              <a:t>о доходах</a:t>
            </a:r>
            <a:endParaRPr lang="ru-RU" sz="1500" b="1" dirty="0">
              <a:solidFill>
                <a:schemeClr val="accent1">
                  <a:lumMod val="75000"/>
                </a:schemeClr>
              </a:solidFill>
              <a:latin typeface="Arial Narrow" panose="020B0606020202030204" pitchFamily="34" charset="0"/>
            </a:endParaRPr>
          </a:p>
        </p:txBody>
      </p:sp>
      <p:sp>
        <p:nvSpPr>
          <p:cNvPr id="23" name="Пятиугольник 22"/>
          <p:cNvSpPr/>
          <p:nvPr/>
        </p:nvSpPr>
        <p:spPr>
          <a:xfrm>
            <a:off x="3688151" y="2151481"/>
            <a:ext cx="5103527" cy="1139571"/>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a:solidFill>
                  <a:schemeClr val="accent1">
                    <a:lumMod val="75000"/>
                  </a:schemeClr>
                </a:solidFill>
                <a:latin typeface="Arial Narrow" panose="020B0606020202030204" pitchFamily="34" charset="0"/>
              </a:rPr>
              <a:t>По завершению декларационной кампании </a:t>
            </a:r>
            <a:r>
              <a:rPr lang="ru-RU" sz="1500" b="1" dirty="0">
                <a:solidFill>
                  <a:srgbClr val="C00000"/>
                </a:solidFill>
                <a:latin typeface="Arial Narrow" panose="020B0606020202030204" pitchFamily="34" charset="0"/>
              </a:rPr>
              <a:t>формировать отчет</a:t>
            </a:r>
            <a:r>
              <a:rPr lang="ru-RU" sz="1500" b="1" dirty="0">
                <a:solidFill>
                  <a:schemeClr val="accent1">
                    <a:lumMod val="75000"/>
                  </a:schemeClr>
                </a:solidFill>
                <a:latin typeface="Arial Narrow" panose="020B0606020202030204" pitchFamily="34" charset="0"/>
              </a:rPr>
              <a:t> </a:t>
            </a:r>
            <a:r>
              <a:rPr lang="ru-RU" sz="1500" b="1" dirty="0" smtClean="0">
                <a:solidFill>
                  <a:schemeClr val="accent1">
                    <a:lumMod val="75000"/>
                  </a:schemeClr>
                </a:solidFill>
                <a:latin typeface="Arial Narrow" panose="020B0606020202030204" pitchFamily="34" charset="0"/>
              </a:rPr>
              <a:t>и </a:t>
            </a:r>
            <a:r>
              <a:rPr lang="ru-RU" sz="1500" b="1" dirty="0">
                <a:solidFill>
                  <a:schemeClr val="accent1">
                    <a:lumMod val="75000"/>
                  </a:schemeClr>
                </a:solidFill>
                <a:latin typeface="Arial Narrow" panose="020B0606020202030204" pitchFamily="34" charset="0"/>
              </a:rPr>
              <a:t>представлять его представителю нанимателя (работодателю</a:t>
            </a:r>
            <a:r>
              <a:rPr lang="ru-RU" sz="1500" b="1" dirty="0" smtClean="0">
                <a:solidFill>
                  <a:schemeClr val="accent1">
                    <a:lumMod val="75000"/>
                  </a:schemeClr>
                </a:solidFill>
                <a:latin typeface="Arial Narrow" panose="020B0606020202030204" pitchFamily="34" charset="0"/>
              </a:rPr>
              <a:t>) </a:t>
            </a:r>
            <a:r>
              <a:rPr lang="ru-RU" sz="1500" b="1" dirty="0" smtClean="0">
                <a:solidFill>
                  <a:srgbClr val="C00000"/>
                </a:solidFill>
                <a:latin typeface="Arial Narrow" panose="020B0606020202030204" pitchFamily="34" charset="0"/>
              </a:rPr>
              <a:t>о количестве лиц, не представивших сведения и нарушивших срок </a:t>
            </a:r>
            <a:r>
              <a:rPr lang="ru-RU" sz="1500" b="1" dirty="0" smtClean="0">
                <a:solidFill>
                  <a:schemeClr val="accent1">
                    <a:lumMod val="75000"/>
                  </a:schemeClr>
                </a:solidFill>
                <a:latin typeface="Arial Narrow" panose="020B0606020202030204" pitchFamily="34" charset="0"/>
              </a:rPr>
              <a:t>их представления</a:t>
            </a:r>
            <a:endParaRPr lang="ru-RU" sz="1500" b="1" dirty="0">
              <a:solidFill>
                <a:schemeClr val="accent1">
                  <a:lumMod val="75000"/>
                </a:schemeClr>
              </a:solidFill>
              <a:latin typeface="Arial Narrow" panose="020B0606020202030204" pitchFamily="34" charset="0"/>
            </a:endParaRPr>
          </a:p>
        </p:txBody>
      </p:sp>
      <p:sp>
        <p:nvSpPr>
          <p:cNvPr id="24" name="Rectangle 4"/>
          <p:cNvSpPr/>
          <p:nvPr/>
        </p:nvSpPr>
        <p:spPr>
          <a:xfrm>
            <a:off x="2796169" y="2260346"/>
            <a:ext cx="903643" cy="950955"/>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3</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9" name="TextBox 28"/>
          <p:cNvSpPr txBox="1"/>
          <p:nvPr/>
        </p:nvSpPr>
        <p:spPr>
          <a:xfrm>
            <a:off x="2929461" y="3664586"/>
            <a:ext cx="5997542" cy="800219"/>
          </a:xfrm>
          <a:prstGeom prst="rect">
            <a:avLst/>
          </a:prstGeom>
          <a:noFill/>
        </p:spPr>
        <p:txBody>
          <a:bodyPr wrap="square" rtlCol="0">
            <a:spAutoFit/>
          </a:bodyPr>
          <a:lstStyle/>
          <a:p>
            <a:pPr algn="ctr"/>
            <a:r>
              <a:rPr lang="ru-RU" sz="1200" dirty="0" smtClean="0">
                <a:latin typeface="72 Light" panose="020B0303030000000003" pitchFamily="34" charset="0"/>
                <a:cs typeface="72 Light" panose="020B0303030000000003" pitchFamily="34" charset="0"/>
              </a:rPr>
              <a:t>Инициировать </a:t>
            </a:r>
            <a:r>
              <a:rPr lang="ru-RU" sz="1200" dirty="0">
                <a:latin typeface="72 Light" panose="020B0303030000000003" pitchFamily="34" charset="0"/>
                <a:cs typeface="72 Light" panose="020B0303030000000003" pitchFamily="34" charset="0"/>
              </a:rPr>
              <a:t>антикоррупционные проверки с соблюдением Порядка, предусмотренного </a:t>
            </a:r>
            <a:r>
              <a:rPr lang="ru-RU" sz="1200" dirty="0" smtClean="0">
                <a:latin typeface="72 Light" panose="020B0303030000000003" pitchFamily="34" charset="0"/>
                <a:cs typeface="72 Light" panose="020B0303030000000003" pitchFamily="34" charset="0"/>
              </a:rPr>
              <a:t>областным законом </a:t>
            </a:r>
            <a:r>
              <a:rPr lang="ru-RU" sz="1200" dirty="0">
                <a:latin typeface="72 Light" panose="020B0303030000000003" pitchFamily="34" charset="0"/>
                <a:cs typeface="72 Light" panose="020B0303030000000003" pitchFamily="34" charset="0"/>
              </a:rPr>
              <a:t>от 11.03.2008 </a:t>
            </a:r>
            <a:r>
              <a:rPr lang="ru-RU" sz="1200" dirty="0" smtClean="0">
                <a:latin typeface="72 Light" panose="020B0303030000000003" pitchFamily="34" charset="0"/>
                <a:cs typeface="72 Light" panose="020B0303030000000003" pitchFamily="34" charset="0"/>
              </a:rPr>
              <a:t>№ 14-оз</a:t>
            </a:r>
            <a:br>
              <a:rPr lang="ru-RU" sz="1200" dirty="0" smtClean="0">
                <a:latin typeface="72 Light" panose="020B0303030000000003" pitchFamily="34" charset="0"/>
                <a:cs typeface="72 Light" panose="020B0303030000000003" pitchFamily="34" charset="0"/>
              </a:rPr>
            </a:br>
            <a:r>
              <a:rPr lang="ru-RU" sz="1200" dirty="0" smtClean="0">
                <a:latin typeface="72 Light" panose="020B0303030000000003" pitchFamily="34" charset="0"/>
                <a:cs typeface="72 Light" panose="020B0303030000000003" pitchFamily="34" charset="0"/>
              </a:rPr>
              <a:t>«О </a:t>
            </a:r>
            <a:r>
              <a:rPr lang="ru-RU" sz="1200" dirty="0">
                <a:latin typeface="72 Light" panose="020B0303030000000003" pitchFamily="34" charset="0"/>
                <a:cs typeface="72 Light" panose="020B0303030000000003" pitchFamily="34" charset="0"/>
              </a:rPr>
              <a:t>правовом регулировании муниципальной службы в Ленинградской </a:t>
            </a:r>
            <a:r>
              <a:rPr lang="ru-RU" sz="1200" dirty="0" smtClean="0">
                <a:latin typeface="72 Light" panose="020B0303030000000003" pitchFamily="34" charset="0"/>
                <a:cs typeface="72 Light" panose="020B0303030000000003" pitchFamily="34" charset="0"/>
              </a:rPr>
              <a:t>области»</a:t>
            </a:r>
            <a:endParaRPr lang="ru-RU" sz="1200" dirty="0">
              <a:latin typeface="72 Light" panose="020B0303030000000003" pitchFamily="34" charset="0"/>
              <a:cs typeface="72 Light" panose="020B0303030000000003" pitchFamily="34" charset="0"/>
            </a:endParaRPr>
          </a:p>
          <a:p>
            <a:r>
              <a:rPr lang="ru-RU" sz="1000" dirty="0" smtClean="0">
                <a:latin typeface="72 Light" panose="020B0303030000000003" pitchFamily="34" charset="0"/>
                <a:cs typeface="72 Light" panose="020B0303030000000003" pitchFamily="34" charset="0"/>
              </a:rPr>
              <a:t> </a:t>
            </a:r>
            <a:endParaRPr lang="ru-RU" sz="1000" dirty="0">
              <a:latin typeface="72 Light" panose="020B0303030000000003" pitchFamily="34" charset="0"/>
              <a:cs typeface="72 Light" panose="020B0303030000000003" pitchFamily="34" charset="0"/>
            </a:endParaRPr>
          </a:p>
        </p:txBody>
      </p:sp>
      <p:cxnSp>
        <p:nvCxnSpPr>
          <p:cNvPr id="33" name="Скругленная соединительная линия 32"/>
          <p:cNvCxnSpPr/>
          <p:nvPr/>
        </p:nvCxnSpPr>
        <p:spPr>
          <a:xfrm rot="16200000" flipH="1">
            <a:off x="2514632" y="3042444"/>
            <a:ext cx="1069030" cy="482318"/>
          </a:xfrm>
          <a:prstGeom prst="curvedConnector2">
            <a:avLst/>
          </a:prstGeom>
          <a:ln w="127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Подзаголовок 2"/>
          <p:cNvSpPr txBox="1">
            <a:spLocks/>
          </p:cNvSpPr>
          <p:nvPr/>
        </p:nvSpPr>
        <p:spPr>
          <a:xfrm>
            <a:off x="52812" y="284361"/>
            <a:ext cx="2434372" cy="336750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dirty="0">
                <a:solidFill>
                  <a:schemeClr val="tx2">
                    <a:lumMod val="75000"/>
                  </a:schemeClr>
                </a:solidFill>
                <a:latin typeface="Arial Black" panose="020B0A04020102020204" pitchFamily="34" charset="0"/>
              </a:rPr>
              <a:t>Обеспечение соблюдения муниципальными служащими запретов, </a:t>
            </a:r>
            <a:r>
              <a:rPr lang="ru-RU" sz="1400" b="1" dirty="0" smtClean="0">
                <a:solidFill>
                  <a:schemeClr val="tx2">
                    <a:lumMod val="75000"/>
                  </a:schemeClr>
                </a:solidFill>
                <a:latin typeface="Arial Black" panose="020B0A04020102020204" pitchFamily="34" charset="0"/>
              </a:rPr>
              <a:t>ограничений</a:t>
            </a:r>
            <a:br>
              <a:rPr lang="ru-RU" sz="1400" b="1" dirty="0" smtClean="0">
                <a:solidFill>
                  <a:schemeClr val="tx2">
                    <a:lumMod val="75000"/>
                  </a:schemeClr>
                </a:solidFill>
                <a:latin typeface="Arial Black" panose="020B0A04020102020204" pitchFamily="34" charset="0"/>
              </a:rPr>
            </a:br>
            <a:r>
              <a:rPr lang="ru-RU" sz="1400" b="1" dirty="0" smtClean="0">
                <a:solidFill>
                  <a:schemeClr val="tx2">
                    <a:lumMod val="75000"/>
                  </a:schemeClr>
                </a:solidFill>
                <a:latin typeface="Arial Black" panose="020B0A04020102020204" pitchFamily="34" charset="0"/>
              </a:rPr>
              <a:t>и </a:t>
            </a:r>
            <a:r>
              <a:rPr lang="ru-RU" sz="1400" b="1" dirty="0">
                <a:solidFill>
                  <a:schemeClr val="tx2">
                    <a:lumMod val="75000"/>
                  </a:schemeClr>
                </a:solidFill>
                <a:latin typeface="Arial Black" panose="020B0A04020102020204" pitchFamily="34" charset="0"/>
              </a:rPr>
              <a:t>требований, </a:t>
            </a:r>
            <a:r>
              <a:rPr lang="ru-RU" sz="1400" b="1" dirty="0" smtClean="0">
                <a:solidFill>
                  <a:schemeClr val="tx2">
                    <a:lumMod val="75000"/>
                  </a:schemeClr>
                </a:solidFill>
                <a:latin typeface="Arial Black" panose="020B0A04020102020204" pitchFamily="34" charset="0"/>
              </a:rPr>
              <a:t>установленных</a:t>
            </a:r>
            <a:br>
              <a:rPr lang="ru-RU" sz="1400" b="1" dirty="0" smtClean="0">
                <a:solidFill>
                  <a:schemeClr val="tx2">
                    <a:lumMod val="75000"/>
                  </a:schemeClr>
                </a:solidFill>
                <a:latin typeface="Arial Black" panose="020B0A04020102020204" pitchFamily="34" charset="0"/>
              </a:rPr>
            </a:br>
            <a:r>
              <a:rPr lang="ru-RU" sz="1400" b="1" dirty="0" smtClean="0">
                <a:solidFill>
                  <a:schemeClr val="tx2">
                    <a:lumMod val="75000"/>
                  </a:schemeClr>
                </a:solidFill>
                <a:latin typeface="Arial Black" panose="020B0A04020102020204" pitchFamily="34" charset="0"/>
              </a:rPr>
              <a:t>в </a:t>
            </a:r>
            <a:r>
              <a:rPr lang="ru-RU" sz="1400" b="1" dirty="0">
                <a:solidFill>
                  <a:schemeClr val="tx2">
                    <a:lumMod val="75000"/>
                  </a:schemeClr>
                </a:solidFill>
                <a:latin typeface="Arial Black" panose="020B0A04020102020204" pitchFamily="34" charset="0"/>
              </a:rPr>
              <a:t>целях противодействия коррупции</a:t>
            </a:r>
            <a:endParaRPr lang="ru-RU" sz="1400" dirty="0">
              <a:solidFill>
                <a:schemeClr val="tx2">
                  <a:lumMod val="75000"/>
                </a:schemeClr>
              </a:solidFill>
              <a:latin typeface="Arial Black" panose="020B0A04020102020204" pitchFamily="34"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610" y="3182187"/>
            <a:ext cx="1360128" cy="1360128"/>
          </a:xfrm>
          <a:prstGeom prst="rect">
            <a:avLst/>
          </a:prstGeom>
        </p:spPr>
      </p:pic>
      <p:sp>
        <p:nvSpPr>
          <p:cNvPr id="16" name="Овал 15"/>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6</a:t>
            </a:r>
            <a:endParaRPr lang="ru-RU" sz="1400" dirty="0">
              <a:solidFill>
                <a:schemeClr val="bg1"/>
              </a:solidFill>
            </a:endParaRPr>
          </a:p>
        </p:txBody>
      </p:sp>
    </p:spTree>
    <p:extLst>
      <p:ext uri="{BB962C8B-B14F-4D97-AF65-F5344CB8AC3E}">
        <p14:creationId xmlns:p14="http://schemas.microsoft.com/office/powerpoint/2010/main" val="98104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8" y="84170"/>
            <a:ext cx="4580877"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827584" y="987574"/>
            <a:ext cx="3456652" cy="58442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l"/>
            <a:r>
              <a:rPr lang="ru-RU" sz="1400" b="1" dirty="0" smtClean="0">
                <a:solidFill>
                  <a:schemeClr val="tx2">
                    <a:lumMod val="75000"/>
                  </a:schemeClr>
                </a:solidFill>
                <a:latin typeface="Arial" panose="020B0604020202020204" pitchFamily="34" charset="0"/>
                <a:cs typeface="Arial" panose="020B0604020202020204" pitchFamily="34" charset="0"/>
              </a:rPr>
              <a:t>Сопоставление справки</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за отчетный период со справками</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за 3 предшествующих периода</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и иной имеющейся информацией</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
        <p:nvSpPr>
          <p:cNvPr id="17" name="Прямоугольник 16"/>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1" name="Подзаголовок 2"/>
          <p:cNvSpPr txBox="1">
            <a:spLocks/>
          </p:cNvSpPr>
          <p:nvPr/>
        </p:nvSpPr>
        <p:spPr>
          <a:xfrm>
            <a:off x="1001017" y="284361"/>
            <a:ext cx="2434372" cy="63120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u="sng" dirty="0" smtClean="0">
                <a:solidFill>
                  <a:srgbClr val="C00000"/>
                </a:solidFill>
                <a:latin typeface="Arial Black" panose="020B0A04020102020204" pitchFamily="34" charset="0"/>
              </a:rPr>
              <a:t>АНАЛИЗ СВЕДЕНИЙ</a:t>
            </a:r>
            <a:endParaRPr lang="ru-RU" sz="1400" u="sng" dirty="0">
              <a:solidFill>
                <a:srgbClr val="C00000"/>
              </a:solidFill>
              <a:latin typeface="Arial Black" panose="020B0A04020102020204" pitchFamily="34" charset="0"/>
            </a:endParaRPr>
          </a:p>
        </p:txBody>
      </p:sp>
      <p:sp>
        <p:nvSpPr>
          <p:cNvPr id="2" name="Овал 1"/>
          <p:cNvSpPr/>
          <p:nvPr/>
        </p:nvSpPr>
        <p:spPr>
          <a:xfrm>
            <a:off x="460934" y="1059582"/>
            <a:ext cx="72008" cy="72008"/>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одзаголовок 2"/>
          <p:cNvSpPr txBox="1">
            <a:spLocks/>
          </p:cNvSpPr>
          <p:nvPr/>
        </p:nvSpPr>
        <p:spPr>
          <a:xfrm>
            <a:off x="823223" y="1819599"/>
            <a:ext cx="3456652" cy="58442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just"/>
            <a:r>
              <a:rPr lang="ru-RU" sz="1400" b="1" dirty="0" smtClean="0">
                <a:solidFill>
                  <a:schemeClr val="tx2">
                    <a:lumMod val="75000"/>
                  </a:schemeClr>
                </a:solidFill>
                <a:latin typeface="Arial" panose="020B0604020202020204" pitchFamily="34" charset="0"/>
                <a:cs typeface="Arial" panose="020B0604020202020204" pitchFamily="34" charset="0"/>
              </a:rPr>
              <a:t>Оформить результаты анализа</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
        <p:nvSpPr>
          <p:cNvPr id="19" name="Овал 18"/>
          <p:cNvSpPr/>
          <p:nvPr/>
        </p:nvSpPr>
        <p:spPr>
          <a:xfrm>
            <a:off x="480085" y="2075806"/>
            <a:ext cx="72008" cy="72008"/>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трелка вправо 2"/>
          <p:cNvSpPr/>
          <p:nvPr/>
        </p:nvSpPr>
        <p:spPr>
          <a:xfrm>
            <a:off x="3949492" y="1874650"/>
            <a:ext cx="487863" cy="474319"/>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4" name="Picture 2" descr="C:\Users\AV_LAV~1\AppData\Local\Temp\7zO03BEB7A0\справка о результатах анализа справок-изображения-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22585"/>
            <a:ext cx="3425206" cy="48444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Скругленный прямоугольник 3"/>
          <p:cNvSpPr/>
          <p:nvPr/>
        </p:nvSpPr>
        <p:spPr>
          <a:xfrm>
            <a:off x="4695190" y="112257"/>
            <a:ext cx="1028938" cy="34420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rgbClr val="00B050"/>
                </a:solidFill>
                <a:latin typeface="Arial Black" panose="020B0A04020102020204" pitchFamily="34" charset="0"/>
              </a:rPr>
              <a:t>ОБРАЗЕЦ</a:t>
            </a:r>
            <a:endParaRPr lang="ru-RU" b="1" dirty="0">
              <a:solidFill>
                <a:srgbClr val="00B050"/>
              </a:solidFill>
              <a:latin typeface="Arial Black" panose="020B0A04020102020204" pitchFamily="34" charset="0"/>
            </a:endParaRPr>
          </a:p>
        </p:txBody>
      </p:sp>
      <p:sp>
        <p:nvSpPr>
          <p:cNvPr id="20" name="Подзаголовок 2"/>
          <p:cNvSpPr txBox="1">
            <a:spLocks/>
          </p:cNvSpPr>
          <p:nvPr/>
        </p:nvSpPr>
        <p:spPr>
          <a:xfrm>
            <a:off x="613628" y="2571750"/>
            <a:ext cx="3335864" cy="62716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u="sng" dirty="0" smtClean="0">
                <a:solidFill>
                  <a:srgbClr val="C00000"/>
                </a:solidFill>
                <a:latin typeface="Arial Black" panose="020B0A04020102020204" pitchFamily="34" charset="0"/>
              </a:rPr>
              <a:t>ОСУЩЕСТВЛЕНИЕ ПРОВЕРОК</a:t>
            </a:r>
            <a:endParaRPr lang="ru-RU" sz="1400" u="sng" dirty="0">
              <a:solidFill>
                <a:srgbClr val="C00000"/>
              </a:solidFill>
              <a:latin typeface="Arial Black" panose="020B0A04020102020204" pitchFamily="34" charset="0"/>
            </a:endParaRPr>
          </a:p>
        </p:txBody>
      </p:sp>
      <p:sp>
        <p:nvSpPr>
          <p:cNvPr id="21" name="Подзаголовок 2"/>
          <p:cNvSpPr txBox="1">
            <a:spLocks/>
          </p:cNvSpPr>
          <p:nvPr/>
        </p:nvSpPr>
        <p:spPr>
          <a:xfrm>
            <a:off x="757968" y="3300824"/>
            <a:ext cx="3679387" cy="129614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l"/>
            <a:r>
              <a:rPr lang="ru-RU" sz="1400" b="1" dirty="0" smtClean="0">
                <a:solidFill>
                  <a:schemeClr val="tx2">
                    <a:lumMod val="75000"/>
                  </a:schemeClr>
                </a:solidFill>
                <a:latin typeface="Arial" panose="020B0604020202020204" pitchFamily="34" charset="0"/>
                <a:cs typeface="Arial" panose="020B0604020202020204" pitchFamily="34" charset="0"/>
              </a:rPr>
              <a:t>Инициировать перед высшим должностным лицом направление запросов о предоставлении сведений</a:t>
            </a:r>
            <a:r>
              <a:rPr lang="ru-RU" sz="1400" b="1" dirty="0">
                <a:solidFill>
                  <a:schemeClr val="tx2">
                    <a:lumMod val="75000"/>
                  </a:schemeClr>
                </a:solidFill>
                <a:latin typeface="Arial" panose="020B0604020202020204" pitchFamily="34" charset="0"/>
                <a:cs typeface="Arial" panose="020B0604020202020204" pitchFamily="34" charset="0"/>
              </a:rPr>
              <a:t>, составляющих банковскую, налоговую или иную охраняемую законом тайну</a:t>
            </a:r>
          </a:p>
        </p:txBody>
      </p:sp>
      <p:sp>
        <p:nvSpPr>
          <p:cNvPr id="22" name="Овал 21"/>
          <p:cNvSpPr/>
          <p:nvPr/>
        </p:nvSpPr>
        <p:spPr>
          <a:xfrm>
            <a:off x="496938" y="3471354"/>
            <a:ext cx="72008" cy="72008"/>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7</a:t>
            </a:r>
            <a:endParaRPr lang="ru-RU" sz="1400" dirty="0">
              <a:solidFill>
                <a:schemeClr val="bg1"/>
              </a:solidFill>
            </a:endParaRPr>
          </a:p>
        </p:txBody>
      </p:sp>
    </p:spTree>
    <p:extLst>
      <p:ext uri="{BB962C8B-B14F-4D97-AF65-F5344CB8AC3E}">
        <p14:creationId xmlns:p14="http://schemas.microsoft.com/office/powerpoint/2010/main" val="6567858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636662"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8" name="Подзаголовок 2"/>
          <p:cNvSpPr txBox="1">
            <a:spLocks/>
          </p:cNvSpPr>
          <p:nvPr/>
        </p:nvSpPr>
        <p:spPr>
          <a:xfrm>
            <a:off x="2885349" y="403700"/>
            <a:ext cx="2269869" cy="115212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400" b="1" dirty="0" smtClean="0">
                <a:solidFill>
                  <a:schemeClr val="tx2">
                    <a:lumMod val="75000"/>
                  </a:schemeClr>
                </a:solidFill>
                <a:latin typeface="Arial" panose="020B0604020202020204" pitchFamily="34" charset="0"/>
                <a:cs typeface="Arial" panose="020B0604020202020204" pitchFamily="34" charset="0"/>
              </a:rPr>
              <a:t>Областным законом</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от </a:t>
            </a:r>
            <a:r>
              <a:rPr lang="en-US" sz="1400" b="1" dirty="0">
                <a:solidFill>
                  <a:schemeClr val="tx2">
                    <a:lumMod val="75000"/>
                  </a:schemeClr>
                </a:solidFill>
                <a:latin typeface="Arial" panose="020B0604020202020204" pitchFamily="34" charset="0"/>
                <a:cs typeface="Arial" panose="020B0604020202020204" pitchFamily="34" charset="0"/>
              </a:rPr>
              <a:t>06.07.2022 </a:t>
            </a:r>
            <a:r>
              <a:rPr lang="ru-RU" sz="1400" b="1" dirty="0" smtClean="0">
                <a:solidFill>
                  <a:schemeClr val="tx2">
                    <a:lumMod val="75000"/>
                  </a:schemeClr>
                </a:solidFill>
                <a:latin typeface="Arial" panose="020B0604020202020204" pitchFamily="34" charset="0"/>
                <a:cs typeface="Arial" panose="020B0604020202020204" pitchFamily="34" charset="0"/>
              </a:rPr>
              <a:t>№</a:t>
            </a:r>
            <a:r>
              <a:rPr lang="en-US" sz="1400" b="1" dirty="0" smtClean="0">
                <a:solidFill>
                  <a:schemeClr val="tx2">
                    <a:lumMod val="75000"/>
                  </a:schemeClr>
                </a:solidFill>
                <a:latin typeface="Arial" panose="020B0604020202020204" pitchFamily="34" charset="0"/>
                <a:cs typeface="Arial" panose="020B0604020202020204" pitchFamily="34" charset="0"/>
              </a:rPr>
              <a:t> </a:t>
            </a:r>
            <a:r>
              <a:rPr lang="en-US" sz="1400" b="1" dirty="0">
                <a:solidFill>
                  <a:schemeClr val="tx2">
                    <a:lumMod val="75000"/>
                  </a:schemeClr>
                </a:solidFill>
                <a:latin typeface="Arial" panose="020B0604020202020204" pitchFamily="34" charset="0"/>
                <a:cs typeface="Arial" panose="020B0604020202020204" pitchFamily="34" charset="0"/>
              </a:rPr>
              <a:t>85-</a:t>
            </a:r>
            <a:r>
              <a:rPr lang="ru-RU" sz="1400" b="1" dirty="0">
                <a:solidFill>
                  <a:schemeClr val="tx2">
                    <a:lumMod val="75000"/>
                  </a:schemeClr>
                </a:solidFill>
                <a:latin typeface="Arial" panose="020B0604020202020204" pitchFamily="34" charset="0"/>
                <a:cs typeface="Arial" panose="020B0604020202020204" pitchFamily="34" charset="0"/>
              </a:rPr>
              <a:t>оз</a:t>
            </a:r>
          </a:p>
          <a:p>
            <a:r>
              <a:rPr lang="ru-RU" sz="1400" b="1" dirty="0" smtClean="0">
                <a:solidFill>
                  <a:srgbClr val="C00000"/>
                </a:solidFill>
                <a:latin typeface="Arial" panose="020B0604020202020204" pitchFamily="34" charset="0"/>
                <a:cs typeface="Arial" panose="020B0604020202020204" pitchFamily="34" charset="0"/>
              </a:rPr>
              <a:t>внесены изменения</a:t>
            </a:r>
            <a:r>
              <a:rPr lang="ru-RU" sz="1400" b="1" dirty="0" smtClean="0">
                <a:solidFill>
                  <a:schemeClr val="tx2">
                    <a:lumMod val="75000"/>
                  </a:schemeClr>
                </a:solidFill>
                <a:latin typeface="Arial" panose="020B0604020202020204" pitchFamily="34" charset="0"/>
                <a:cs typeface="Arial" panose="020B0604020202020204" pitchFamily="34" charset="0"/>
              </a:rPr>
              <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в областной закон</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от </a:t>
            </a:r>
            <a:r>
              <a:rPr lang="ru-RU" sz="1400" b="1" dirty="0">
                <a:solidFill>
                  <a:schemeClr val="tx2">
                    <a:lumMod val="75000"/>
                  </a:schemeClr>
                </a:solidFill>
                <a:latin typeface="Arial" panose="020B0604020202020204" pitchFamily="34" charset="0"/>
                <a:cs typeface="Arial" panose="020B0604020202020204" pitchFamily="34" charset="0"/>
              </a:rPr>
              <a:t>11.03.2008 № </a:t>
            </a:r>
            <a:r>
              <a:rPr lang="ru-RU" sz="1400" b="1" dirty="0" smtClean="0">
                <a:solidFill>
                  <a:schemeClr val="tx2">
                    <a:lumMod val="75000"/>
                  </a:schemeClr>
                </a:solidFill>
                <a:latin typeface="Arial" panose="020B0604020202020204" pitchFamily="34" charset="0"/>
                <a:cs typeface="Arial" panose="020B0604020202020204" pitchFamily="34" charset="0"/>
              </a:rPr>
              <a:t>14-оз</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
        <p:nvSpPr>
          <p:cNvPr id="12" name="Подзаголовок 2"/>
          <p:cNvSpPr txBox="1">
            <a:spLocks/>
          </p:cNvSpPr>
          <p:nvPr/>
        </p:nvSpPr>
        <p:spPr>
          <a:xfrm>
            <a:off x="215900" y="1419622"/>
            <a:ext cx="2145884" cy="86409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smtClean="0">
                <a:solidFill>
                  <a:schemeClr val="tx2">
                    <a:lumMod val="75000"/>
                  </a:schemeClr>
                </a:solidFill>
                <a:latin typeface="Arial Black" panose="020B0A04020102020204" pitchFamily="34" charset="0"/>
              </a:rPr>
              <a:t>Осуществление </a:t>
            </a:r>
            <a:r>
              <a:rPr lang="ru-RU" sz="1600" b="1" dirty="0">
                <a:solidFill>
                  <a:schemeClr val="tx2">
                    <a:lumMod val="75000"/>
                  </a:schemeClr>
                </a:solidFill>
                <a:latin typeface="Arial Black" panose="020B0A04020102020204" pitchFamily="34" charset="0"/>
              </a:rPr>
              <a:t>проверок</a:t>
            </a:r>
            <a:endParaRPr lang="ru-RU" sz="1600" dirty="0">
              <a:solidFill>
                <a:schemeClr val="tx2">
                  <a:lumMod val="75000"/>
                </a:schemeClr>
              </a:solidFill>
              <a:latin typeface="Arial Black" panose="020B0A04020102020204" pitchFamily="34" charset="0"/>
            </a:endParaRPr>
          </a:p>
        </p:txBody>
      </p:sp>
      <p:sp>
        <p:nvSpPr>
          <p:cNvPr id="3" name="AutoShape 2" descr="C:\Users\AV_LAV~1\AppData\Local\Temp\7zO0068951A\4957155.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6" name="Picture 2" descr="C:\Users\AV_LAV~1\AppData\Local\Temp\7zO8E8B4287\Wavy_Bus-10_Single-0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3869" y="2562770"/>
            <a:ext cx="1309945" cy="1309945"/>
          </a:xfrm>
          <a:prstGeom prst="rect">
            <a:avLst/>
          </a:prstGeom>
          <a:noFill/>
          <a:extLst>
            <a:ext uri="{909E8E84-426E-40DD-AFC4-6F175D3DCCD1}">
              <a14:hiddenFill xmlns:a14="http://schemas.microsoft.com/office/drawing/2010/main">
                <a:solidFill>
                  <a:srgbClr val="FFFFFF"/>
                </a:solidFill>
              </a14:hiddenFill>
            </a:ext>
          </a:extLst>
        </p:spPr>
      </p:pic>
      <p:sp>
        <p:nvSpPr>
          <p:cNvPr id="4" name="Левая фигурная скобка 3"/>
          <p:cNvSpPr/>
          <p:nvPr/>
        </p:nvSpPr>
        <p:spPr>
          <a:xfrm>
            <a:off x="2885349" y="403700"/>
            <a:ext cx="144016" cy="115212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 name="Правая фигурная скобка 4"/>
          <p:cNvSpPr/>
          <p:nvPr/>
        </p:nvSpPr>
        <p:spPr>
          <a:xfrm>
            <a:off x="4973581" y="403700"/>
            <a:ext cx="144016" cy="11521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 name="Стрелка вправо 5"/>
          <p:cNvSpPr/>
          <p:nvPr/>
        </p:nvSpPr>
        <p:spPr>
          <a:xfrm>
            <a:off x="5253479" y="727736"/>
            <a:ext cx="504056" cy="504056"/>
          </a:xfrm>
          <a:prstGeom prs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5940152" y="267494"/>
            <a:ext cx="2851526" cy="50405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accent1">
                    <a:lumMod val="75000"/>
                  </a:schemeClr>
                </a:solidFill>
                <a:latin typeface="Arial" panose="020B0604020202020204" pitchFamily="34" charset="0"/>
                <a:cs typeface="Arial" panose="020B0604020202020204" pitchFamily="34" charset="0"/>
              </a:rPr>
              <a:t>Применение взысканий</a:t>
            </a:r>
            <a:br>
              <a:rPr lang="ru-RU" sz="1400" b="1" dirty="0" smtClean="0">
                <a:solidFill>
                  <a:schemeClr val="accent1">
                    <a:lumMod val="75000"/>
                  </a:schemeClr>
                </a:solidFill>
                <a:latin typeface="Arial" panose="020B0604020202020204" pitchFamily="34" charset="0"/>
                <a:cs typeface="Arial" panose="020B0604020202020204" pitchFamily="34" charset="0"/>
              </a:rPr>
            </a:br>
            <a:r>
              <a:rPr lang="ru-RU" sz="1400" b="1" dirty="0" smtClean="0">
                <a:solidFill>
                  <a:srgbClr val="C00000"/>
                </a:solidFill>
                <a:latin typeface="Arial" panose="020B0604020202020204" pitchFamily="34" charset="0"/>
                <a:cs typeface="Arial" panose="020B0604020202020204" pitchFamily="34" charset="0"/>
              </a:rPr>
              <a:t>без проведения проверки</a:t>
            </a:r>
            <a:endParaRPr lang="ru-RU" sz="1400" b="1" dirty="0">
              <a:solidFill>
                <a:srgbClr val="C00000"/>
              </a:solidFill>
              <a:latin typeface="Arial" panose="020B0604020202020204" pitchFamily="34" charset="0"/>
              <a:cs typeface="Arial" panose="020B0604020202020204" pitchFamily="34" charset="0"/>
            </a:endParaRPr>
          </a:p>
        </p:txBody>
      </p:sp>
      <p:sp>
        <p:nvSpPr>
          <p:cNvPr id="19" name="Подзаголовок 2"/>
          <p:cNvSpPr txBox="1">
            <a:spLocks/>
          </p:cNvSpPr>
          <p:nvPr/>
        </p:nvSpPr>
        <p:spPr>
          <a:xfrm>
            <a:off x="5940152" y="837939"/>
            <a:ext cx="3024336" cy="8386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l"/>
            <a:r>
              <a:rPr lang="ru-RU" sz="1200" dirty="0" smtClean="0">
                <a:solidFill>
                  <a:schemeClr val="tx2">
                    <a:lumMod val="75000"/>
                  </a:schemeClr>
                </a:solidFill>
                <a:latin typeface="Arial" panose="020B0604020202020204" pitchFamily="34" charset="0"/>
                <a:cs typeface="Arial" panose="020B0604020202020204" pitchFamily="34" charset="0"/>
              </a:rPr>
              <a:t>- с </a:t>
            </a:r>
            <a:r>
              <a:rPr lang="ru-RU" sz="1200" b="1" dirty="0" smtClean="0">
                <a:solidFill>
                  <a:schemeClr val="tx2">
                    <a:lumMod val="75000"/>
                  </a:schemeClr>
                </a:solidFill>
                <a:latin typeface="Arial" panose="020B0604020202020204" pitchFamily="34" charset="0"/>
                <a:cs typeface="Arial" panose="020B0604020202020204" pitchFamily="34" charset="0"/>
              </a:rPr>
              <a:t>согласия</a:t>
            </a:r>
            <a:r>
              <a:rPr lang="ru-RU" sz="1200" dirty="0" smtClean="0">
                <a:solidFill>
                  <a:schemeClr val="tx2">
                    <a:lumMod val="75000"/>
                  </a:schemeClr>
                </a:solidFill>
                <a:latin typeface="Arial" panose="020B0604020202020204" pitchFamily="34" charset="0"/>
                <a:cs typeface="Arial" panose="020B0604020202020204" pitchFamily="34" charset="0"/>
              </a:rPr>
              <a:t> служащего;</a:t>
            </a:r>
          </a:p>
          <a:p>
            <a:pPr algn="l"/>
            <a:r>
              <a:rPr lang="ru-RU" sz="1200" dirty="0" smtClean="0">
                <a:solidFill>
                  <a:schemeClr val="tx2">
                    <a:lumMod val="75000"/>
                  </a:schemeClr>
                </a:solidFill>
                <a:latin typeface="Arial" panose="020B0604020202020204" pitchFamily="34" charset="0"/>
                <a:cs typeface="Arial" panose="020B0604020202020204" pitchFamily="34" charset="0"/>
              </a:rPr>
              <a:t>- при наличии письменных </a:t>
            </a:r>
            <a:r>
              <a:rPr lang="ru-RU" sz="1200" b="1" dirty="0" smtClean="0">
                <a:solidFill>
                  <a:schemeClr val="tx2">
                    <a:lumMod val="75000"/>
                  </a:schemeClr>
                </a:solidFill>
                <a:latin typeface="Arial" panose="020B0604020202020204" pitchFamily="34" charset="0"/>
                <a:cs typeface="Arial" panose="020B0604020202020204" pitchFamily="34" charset="0"/>
              </a:rPr>
              <a:t>пояснений</a:t>
            </a:r>
            <a:r>
              <a:rPr lang="ru-RU" sz="1200" dirty="0" smtClean="0">
                <a:solidFill>
                  <a:schemeClr val="tx2">
                    <a:lumMod val="75000"/>
                  </a:schemeClr>
                </a:solidFill>
                <a:latin typeface="Arial" panose="020B0604020202020204" pitchFamily="34" charset="0"/>
                <a:cs typeface="Arial" panose="020B0604020202020204" pitchFamily="34" charset="0"/>
              </a:rPr>
              <a:t>;</a:t>
            </a:r>
          </a:p>
          <a:p>
            <a:pPr algn="l"/>
            <a:r>
              <a:rPr lang="ru-RU" sz="1200" dirty="0" smtClean="0">
                <a:solidFill>
                  <a:schemeClr val="tx2">
                    <a:lumMod val="75000"/>
                  </a:schemeClr>
                </a:solidFill>
                <a:latin typeface="Arial" panose="020B0604020202020204" pitchFamily="34" charset="0"/>
                <a:cs typeface="Arial" panose="020B0604020202020204" pitchFamily="34" charset="0"/>
              </a:rPr>
              <a:t>- при </a:t>
            </a:r>
            <a:r>
              <a:rPr lang="ru-RU" sz="1200" b="1" dirty="0" smtClean="0">
                <a:solidFill>
                  <a:schemeClr val="tx2">
                    <a:lumMod val="75000"/>
                  </a:schemeClr>
                </a:solidFill>
                <a:latin typeface="Arial" panose="020B0604020202020204" pitchFamily="34" charset="0"/>
                <a:cs typeface="Arial" panose="020B0604020202020204" pitchFamily="34" charset="0"/>
              </a:rPr>
              <a:t>признании</a:t>
            </a:r>
            <a:r>
              <a:rPr lang="ru-RU" sz="1200" dirty="0" smtClean="0">
                <a:solidFill>
                  <a:schemeClr val="tx2">
                    <a:lumMod val="75000"/>
                  </a:schemeClr>
                </a:solidFill>
                <a:latin typeface="Arial" panose="020B0604020202020204" pitchFamily="34" charset="0"/>
                <a:cs typeface="Arial" panose="020B0604020202020204" pitchFamily="34" charset="0"/>
              </a:rPr>
              <a:t> им </a:t>
            </a:r>
            <a:r>
              <a:rPr lang="ru-RU" sz="1200" b="1" dirty="0" smtClean="0">
                <a:solidFill>
                  <a:schemeClr val="tx2">
                    <a:lumMod val="75000"/>
                  </a:schemeClr>
                </a:solidFill>
                <a:latin typeface="Arial" panose="020B0604020202020204" pitchFamily="34" charset="0"/>
                <a:cs typeface="Arial" panose="020B0604020202020204" pitchFamily="34" charset="0"/>
              </a:rPr>
              <a:t>факта</a:t>
            </a:r>
            <a:r>
              <a:rPr lang="ru-RU" sz="1200" dirty="0" smtClean="0">
                <a:solidFill>
                  <a:schemeClr val="tx2">
                    <a:lumMod val="75000"/>
                  </a:schemeClr>
                </a:solidFill>
                <a:latin typeface="Arial" panose="020B0604020202020204" pitchFamily="34" charset="0"/>
                <a:cs typeface="Arial" panose="020B0604020202020204" pitchFamily="34" charset="0"/>
              </a:rPr>
              <a:t> совершения коррупционного правонарушения.</a:t>
            </a:r>
            <a:endParaRPr lang="ru-RU" sz="1400" b="1" dirty="0">
              <a:solidFill>
                <a:schemeClr val="tx2">
                  <a:lumMod val="75000"/>
                </a:schemeClr>
              </a:solidFill>
              <a:latin typeface="Arial" panose="020B0604020202020204" pitchFamily="34" charset="0"/>
              <a:cs typeface="Arial" panose="020B0604020202020204" pitchFamily="34" charset="0"/>
            </a:endParaRPr>
          </a:p>
        </p:txBody>
      </p:sp>
      <p:sp>
        <p:nvSpPr>
          <p:cNvPr id="8" name="Скругленный прямоугольник 7"/>
          <p:cNvSpPr/>
          <p:nvPr/>
        </p:nvSpPr>
        <p:spPr>
          <a:xfrm>
            <a:off x="3190084" y="2139702"/>
            <a:ext cx="3566993" cy="206327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accent1">
                    <a:lumMod val="75000"/>
                  </a:schemeClr>
                </a:solidFill>
                <a:latin typeface="Arial" panose="020B0604020202020204" pitchFamily="34" charset="0"/>
                <a:cs typeface="Arial" panose="020B0604020202020204" pitchFamily="34" charset="0"/>
              </a:rPr>
              <a:t>Обзор практики привлечения</a:t>
            </a:r>
            <a:br>
              <a:rPr lang="ru-RU" sz="1200" b="1" dirty="0" smtClean="0">
                <a:solidFill>
                  <a:schemeClr val="accent1">
                    <a:lumMod val="75000"/>
                  </a:schemeClr>
                </a:solidFill>
                <a:latin typeface="Arial" panose="020B0604020202020204" pitchFamily="34" charset="0"/>
                <a:cs typeface="Arial" panose="020B0604020202020204" pitchFamily="34" charset="0"/>
              </a:rPr>
            </a:br>
            <a:r>
              <a:rPr lang="ru-RU" sz="1200" b="1" dirty="0" smtClean="0">
                <a:solidFill>
                  <a:schemeClr val="accent1">
                    <a:lumMod val="75000"/>
                  </a:schemeClr>
                </a:solidFill>
                <a:latin typeface="Arial" panose="020B0604020202020204" pitchFamily="34" charset="0"/>
                <a:cs typeface="Arial" panose="020B0604020202020204" pitchFamily="34" charset="0"/>
              </a:rPr>
              <a:t>к ответственности </a:t>
            </a:r>
            <a:r>
              <a:rPr lang="ru-RU" sz="1200" dirty="0" smtClean="0">
                <a:solidFill>
                  <a:schemeClr val="accent1">
                    <a:lumMod val="75000"/>
                  </a:schemeClr>
                </a:solidFill>
                <a:latin typeface="Arial" panose="020B0604020202020204" pitchFamily="34" charset="0"/>
                <a:cs typeface="Arial" panose="020B0604020202020204" pitchFamily="34" charset="0"/>
              </a:rPr>
              <a:t>государственных (муниципальных) служащих</a:t>
            </a:r>
            <a:br>
              <a:rPr lang="ru-RU" sz="1200" dirty="0" smtClean="0">
                <a:solidFill>
                  <a:schemeClr val="accent1">
                    <a:lumMod val="75000"/>
                  </a:schemeClr>
                </a:solidFill>
                <a:latin typeface="Arial" panose="020B0604020202020204" pitchFamily="34" charset="0"/>
                <a:cs typeface="Arial" panose="020B0604020202020204" pitchFamily="34" charset="0"/>
              </a:rPr>
            </a:br>
            <a:r>
              <a:rPr lang="ru-RU" sz="1200" dirty="0" smtClean="0">
                <a:solidFill>
                  <a:schemeClr val="accent1">
                    <a:lumMod val="75000"/>
                  </a:schemeClr>
                </a:solidFill>
                <a:latin typeface="Arial" panose="020B0604020202020204" pitchFamily="34" charset="0"/>
                <a:cs typeface="Arial" panose="020B0604020202020204" pitchFamily="34" charset="0"/>
              </a:rPr>
              <a:t>за несоблюдение ограничений и запретов, неисполнение обязанностей, установленных в целях противодействия коррупции</a:t>
            </a:r>
            <a:br>
              <a:rPr lang="ru-RU" sz="1200" dirty="0" smtClean="0">
                <a:solidFill>
                  <a:schemeClr val="accent1">
                    <a:lumMod val="75000"/>
                  </a:schemeClr>
                </a:solidFill>
                <a:latin typeface="Arial" panose="020B0604020202020204" pitchFamily="34" charset="0"/>
                <a:cs typeface="Arial" panose="020B0604020202020204" pitchFamily="34" charset="0"/>
              </a:rPr>
            </a:br>
            <a:r>
              <a:rPr lang="ru-RU" sz="1200" dirty="0" smtClean="0">
                <a:solidFill>
                  <a:schemeClr val="accent1">
                    <a:lumMod val="75000"/>
                  </a:schemeClr>
                </a:solidFill>
                <a:latin typeface="Arial" panose="020B0604020202020204" pitchFamily="34" charset="0"/>
                <a:cs typeface="Arial" panose="020B0604020202020204" pitchFamily="34" charset="0"/>
              </a:rPr>
              <a:t>(версия 2.0)</a:t>
            </a:r>
          </a:p>
          <a:p>
            <a:pPr algn="ctr"/>
            <a:r>
              <a:rPr lang="ru-RU" sz="1200" dirty="0" smtClean="0">
                <a:solidFill>
                  <a:schemeClr val="accent1">
                    <a:lumMod val="75000"/>
                  </a:schemeClr>
                </a:solidFill>
                <a:latin typeface="Arial" panose="020B0604020202020204" pitchFamily="34" charset="0"/>
                <a:cs typeface="Arial" panose="020B0604020202020204" pitchFamily="34" charset="0"/>
              </a:rPr>
              <a:t>(</a:t>
            </a:r>
            <a:r>
              <a:rPr lang="ru-RU" sz="1200" dirty="0">
                <a:solidFill>
                  <a:schemeClr val="accent1">
                    <a:lumMod val="75000"/>
                  </a:schemeClr>
                </a:solidFill>
                <a:latin typeface="Arial" panose="020B0604020202020204" pitchFamily="34" charset="0"/>
                <a:cs typeface="Arial" panose="020B0604020202020204" pitchFamily="34" charset="0"/>
              </a:rPr>
              <a:t>п</a:t>
            </a:r>
            <a:r>
              <a:rPr lang="ru-RU" sz="1200" dirty="0" smtClean="0">
                <a:solidFill>
                  <a:schemeClr val="accent1">
                    <a:lumMod val="75000"/>
                  </a:schemeClr>
                </a:solidFill>
                <a:latin typeface="Arial" panose="020B0604020202020204" pitchFamily="34" charset="0"/>
                <a:cs typeface="Arial" panose="020B0604020202020204" pitchFamily="34" charset="0"/>
              </a:rPr>
              <a:t>исьмо Минтруда России</a:t>
            </a:r>
            <a:br>
              <a:rPr lang="ru-RU" sz="1200" dirty="0" smtClean="0">
                <a:solidFill>
                  <a:schemeClr val="accent1">
                    <a:lumMod val="75000"/>
                  </a:schemeClr>
                </a:solidFill>
                <a:latin typeface="Arial" panose="020B0604020202020204" pitchFamily="34" charset="0"/>
                <a:cs typeface="Arial" panose="020B0604020202020204" pitchFamily="34" charset="0"/>
              </a:rPr>
            </a:br>
            <a:r>
              <a:rPr lang="ru-RU" sz="1200" dirty="0" smtClean="0">
                <a:solidFill>
                  <a:schemeClr val="accent1">
                    <a:lumMod val="75000"/>
                  </a:schemeClr>
                </a:solidFill>
                <a:latin typeface="Arial" panose="020B0604020202020204" pitchFamily="34" charset="0"/>
                <a:cs typeface="Arial" panose="020B0604020202020204" pitchFamily="34" charset="0"/>
              </a:rPr>
              <a:t>от 15.04.2022 № 28-6/10/П-2479</a:t>
            </a:r>
            <a:r>
              <a:rPr lang="ru-RU" sz="1200" dirty="0">
                <a:solidFill>
                  <a:schemeClr val="accent1">
                    <a:lumMod val="75000"/>
                  </a:schemeClr>
                </a:solidFill>
                <a:latin typeface="Arial" panose="020B0604020202020204" pitchFamily="34" charset="0"/>
                <a:cs typeface="Arial" panose="020B0604020202020204" pitchFamily="34" charset="0"/>
              </a:rPr>
              <a:t>)</a:t>
            </a:r>
          </a:p>
        </p:txBody>
      </p:sp>
      <p:pic>
        <p:nvPicPr>
          <p:cNvPr id="2054" name="Picture 6" descr="C:\Users\av_lavrushina\AppData\Local\Packages\Microsoft.Windows.Photos_8wekyb3d8bbwe\TempState\ShareServiceTempFolder\qr-code (4).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0277" y="2249225"/>
            <a:ext cx="1368179" cy="1368179"/>
          </a:xfrm>
          <a:prstGeom prst="rect">
            <a:avLst/>
          </a:prstGeom>
          <a:noFill/>
          <a:extLst>
            <a:ext uri="{909E8E84-426E-40DD-AFC4-6F175D3DCCD1}">
              <a14:hiddenFill xmlns:a14="http://schemas.microsoft.com/office/drawing/2010/main">
                <a:solidFill>
                  <a:srgbClr val="FFFFFF"/>
                </a:solidFill>
              </a14:hiddenFill>
            </a:ext>
          </a:extLst>
        </p:spPr>
      </p:pic>
      <p:sp>
        <p:nvSpPr>
          <p:cNvPr id="9" name="Скругленный прямоугольник 8"/>
          <p:cNvSpPr/>
          <p:nvPr/>
        </p:nvSpPr>
        <p:spPr>
          <a:xfrm>
            <a:off x="6228184" y="3868982"/>
            <a:ext cx="2670998" cy="868050"/>
          </a:xfrm>
          <a:prstGeom prst="roundRect">
            <a:avLst/>
          </a:prstGeom>
          <a:ln w="19050">
            <a:prstDash val="lgDash"/>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200" b="1" dirty="0">
                <a:solidFill>
                  <a:srgbClr val="C00000"/>
                </a:solidFill>
                <a:latin typeface="Arial" panose="020B0604020202020204" pitchFamily="34" charset="0"/>
                <a:cs typeface="Arial" panose="020B0604020202020204" pitchFamily="34" charset="0"/>
              </a:rPr>
              <a:t>Содержит </a:t>
            </a:r>
            <a:r>
              <a:rPr lang="ru-RU" sz="1200" b="1" dirty="0" smtClean="0">
                <a:solidFill>
                  <a:srgbClr val="C00000"/>
                </a:solidFill>
                <a:latin typeface="Arial" panose="020B0604020202020204" pitchFamily="34" charset="0"/>
                <a:cs typeface="Arial" panose="020B0604020202020204" pitchFamily="34" charset="0"/>
              </a:rPr>
              <a:t>типовую процедуру применения взысканий</a:t>
            </a:r>
            <a:br>
              <a:rPr lang="ru-RU" sz="1200" b="1" dirty="0" smtClean="0">
                <a:solidFill>
                  <a:srgbClr val="C00000"/>
                </a:solidFill>
                <a:latin typeface="Arial" panose="020B0604020202020204" pitchFamily="34" charset="0"/>
                <a:cs typeface="Arial" panose="020B0604020202020204" pitchFamily="34" charset="0"/>
              </a:rPr>
            </a:br>
            <a:r>
              <a:rPr lang="ru-RU" sz="1200" b="1" dirty="0" smtClean="0">
                <a:solidFill>
                  <a:srgbClr val="C00000"/>
                </a:solidFill>
                <a:latin typeface="Arial" panose="020B0604020202020204" pitchFamily="34" charset="0"/>
                <a:cs typeface="Arial" panose="020B0604020202020204" pitchFamily="34" charset="0"/>
              </a:rPr>
              <a:t>в упрощенном порядке</a:t>
            </a:r>
            <a:endParaRPr lang="ru-RU" sz="1200" b="1" dirty="0">
              <a:solidFill>
                <a:srgbClr val="C00000"/>
              </a:solidFill>
              <a:latin typeface="Arial" panose="020B0604020202020204" pitchFamily="34" charset="0"/>
              <a:cs typeface="Arial" panose="020B0604020202020204" pitchFamily="34" charset="0"/>
            </a:endParaRPr>
          </a:p>
        </p:txBody>
      </p:sp>
      <p:sp>
        <p:nvSpPr>
          <p:cNvPr id="20" name="Овал 19"/>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8</a:t>
            </a:r>
            <a:endParaRPr lang="ru-RU" sz="1400" dirty="0">
              <a:solidFill>
                <a:schemeClr val="bg1"/>
              </a:solidFill>
            </a:endParaRPr>
          </a:p>
        </p:txBody>
      </p:sp>
    </p:spTree>
    <p:extLst>
      <p:ext uri="{BB962C8B-B14F-4D97-AF65-F5344CB8AC3E}">
        <p14:creationId xmlns:p14="http://schemas.microsoft.com/office/powerpoint/2010/main" val="19075637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71232" y="498401"/>
            <a:ext cx="2434372" cy="247057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a:solidFill>
                  <a:schemeClr val="tx2">
                    <a:lumMod val="75000"/>
                  </a:schemeClr>
                </a:solidFill>
                <a:latin typeface="Arial Black" panose="020B0A04020102020204" pitchFamily="34" charset="0"/>
              </a:rPr>
              <a:t>Обеспечение деятельности </a:t>
            </a:r>
            <a:r>
              <a:rPr lang="ru-RU" sz="1600" b="1" dirty="0" smtClean="0">
                <a:solidFill>
                  <a:schemeClr val="tx2">
                    <a:lumMod val="75000"/>
                  </a:schemeClr>
                </a:solidFill>
                <a:latin typeface="Arial Black" panose="020B0A04020102020204" pitchFamily="34" charset="0"/>
              </a:rPr>
              <a:t>комиссии</a:t>
            </a:r>
            <a:br>
              <a:rPr lang="ru-RU" sz="1600" b="1" dirty="0" smtClean="0">
                <a:solidFill>
                  <a:schemeClr val="tx2">
                    <a:lumMod val="75000"/>
                  </a:schemeClr>
                </a:solidFill>
                <a:latin typeface="Arial Black" panose="020B0A04020102020204" pitchFamily="34" charset="0"/>
              </a:rPr>
            </a:br>
            <a:r>
              <a:rPr lang="ru-RU" sz="1600" b="1" dirty="0" smtClean="0">
                <a:solidFill>
                  <a:schemeClr val="tx2">
                    <a:lumMod val="75000"/>
                  </a:schemeClr>
                </a:solidFill>
                <a:latin typeface="Arial Black" panose="020B0A04020102020204" pitchFamily="34" charset="0"/>
              </a:rPr>
              <a:t>по </a:t>
            </a:r>
            <a:r>
              <a:rPr lang="ru-RU" sz="1600" b="1" dirty="0">
                <a:solidFill>
                  <a:schemeClr val="tx2">
                    <a:lumMod val="75000"/>
                  </a:schemeClr>
                </a:solidFill>
                <a:latin typeface="Arial Black" panose="020B0A04020102020204" pitchFamily="34" charset="0"/>
              </a:rPr>
              <a:t>соблюдению требований </a:t>
            </a:r>
            <a:r>
              <a:rPr lang="ru-RU" sz="1600" b="1" dirty="0" smtClean="0">
                <a:solidFill>
                  <a:schemeClr val="tx2">
                    <a:lumMod val="75000"/>
                  </a:schemeClr>
                </a:solidFill>
                <a:latin typeface="Arial Black" panose="020B0A04020102020204" pitchFamily="34" charset="0"/>
              </a:rPr>
              <a:t/>
            </a:r>
            <a:br>
              <a:rPr lang="ru-RU" sz="1600" b="1" dirty="0" smtClean="0">
                <a:solidFill>
                  <a:schemeClr val="tx2">
                    <a:lumMod val="75000"/>
                  </a:schemeClr>
                </a:solidFill>
                <a:latin typeface="Arial Black" panose="020B0A04020102020204" pitchFamily="34" charset="0"/>
              </a:rPr>
            </a:br>
            <a:r>
              <a:rPr lang="ru-RU" sz="1600" b="1" dirty="0" smtClean="0">
                <a:solidFill>
                  <a:schemeClr val="tx2">
                    <a:lumMod val="75000"/>
                  </a:schemeClr>
                </a:solidFill>
                <a:latin typeface="Arial Black" panose="020B0A04020102020204" pitchFamily="34" charset="0"/>
              </a:rPr>
              <a:t>к </a:t>
            </a:r>
            <a:r>
              <a:rPr lang="ru-RU" sz="1600" b="1" dirty="0">
                <a:solidFill>
                  <a:schemeClr val="tx2">
                    <a:lumMod val="75000"/>
                  </a:schemeClr>
                </a:solidFill>
                <a:latin typeface="Arial Black" panose="020B0A04020102020204" pitchFamily="34" charset="0"/>
              </a:rPr>
              <a:t>служебному </a:t>
            </a:r>
            <a:r>
              <a:rPr lang="ru-RU" sz="1600" b="1" dirty="0" smtClean="0">
                <a:solidFill>
                  <a:schemeClr val="tx2">
                    <a:lumMod val="75000"/>
                  </a:schemeClr>
                </a:solidFill>
                <a:latin typeface="Arial Black" panose="020B0A04020102020204" pitchFamily="34" charset="0"/>
              </a:rPr>
              <a:t>поведению</a:t>
            </a:r>
            <a:br>
              <a:rPr lang="ru-RU" sz="1600" b="1" dirty="0" smtClean="0">
                <a:solidFill>
                  <a:schemeClr val="tx2">
                    <a:lumMod val="75000"/>
                  </a:schemeClr>
                </a:solidFill>
                <a:latin typeface="Arial Black" panose="020B0A04020102020204" pitchFamily="34" charset="0"/>
              </a:rPr>
            </a:br>
            <a:r>
              <a:rPr lang="ru-RU" sz="1600" b="1" dirty="0" smtClean="0">
                <a:solidFill>
                  <a:schemeClr val="tx2">
                    <a:lumMod val="75000"/>
                  </a:schemeClr>
                </a:solidFill>
                <a:latin typeface="Arial Black" panose="020B0A04020102020204" pitchFamily="34" charset="0"/>
              </a:rPr>
              <a:t>и </a:t>
            </a:r>
            <a:r>
              <a:rPr lang="ru-RU" sz="1600" b="1" dirty="0">
                <a:solidFill>
                  <a:schemeClr val="tx2">
                    <a:lumMod val="75000"/>
                  </a:schemeClr>
                </a:solidFill>
                <a:latin typeface="Arial Black" panose="020B0A04020102020204" pitchFamily="34" charset="0"/>
              </a:rPr>
              <a:t>урегулированию конфликта интересов</a:t>
            </a:r>
          </a:p>
        </p:txBody>
      </p:sp>
      <p:sp>
        <p:nvSpPr>
          <p:cNvPr id="10" name="Прямоугольник 9"/>
          <p:cNvSpPr/>
          <p:nvPr/>
        </p:nvSpPr>
        <p:spPr>
          <a:xfrm>
            <a:off x="8044435" y="4795639"/>
            <a:ext cx="90731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pic>
        <p:nvPicPr>
          <p:cNvPr id="4098" name="Picture 2" descr="C:\Users\AV_LAV~1\AppData\Local\Temp\7zOC85EA3F5\Wavy_Bus-19_Single-02.jpg"/>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75944" y="3075806"/>
            <a:ext cx="1558915" cy="1558915"/>
          </a:xfrm>
          <a:prstGeom prst="rect">
            <a:avLst/>
          </a:prstGeom>
          <a:solidFill>
            <a:schemeClr val="accent1">
              <a:lumMod val="20000"/>
              <a:lumOff val="80000"/>
            </a:schemeClr>
          </a:solidFill>
        </p:spPr>
      </p:pic>
      <p:sp>
        <p:nvSpPr>
          <p:cNvPr id="13" name="Заголовок 1"/>
          <p:cNvSpPr txBox="1">
            <a:spLocks/>
          </p:cNvSpPr>
          <p:nvPr/>
        </p:nvSpPr>
        <p:spPr>
          <a:xfrm>
            <a:off x="2613519" y="406157"/>
            <a:ext cx="3672408" cy="286592"/>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lang="ru-RU" sz="3300" kern="1200" cap="all" baseline="0" dirty="0">
                <a:solidFill>
                  <a:srgbClr val="1A315C"/>
                </a:solidFill>
                <a:effectLst>
                  <a:outerShdw blurRad="63500" dist="38100" dir="5400000" algn="t" rotWithShape="0">
                    <a:prstClr val="black">
                      <a:alpha val="25000"/>
                    </a:prstClr>
                  </a:outerShdw>
                </a:effectLst>
                <a:latin typeface="Bebas Neue Bold" pitchFamily="34" charset="-52"/>
                <a:ea typeface="+mj-ea"/>
                <a:cs typeface="+mj-cs"/>
              </a:defRPr>
            </a:lvl1pPr>
          </a:lstStyle>
          <a:p>
            <a:pPr>
              <a:lnSpc>
                <a:spcPct val="100000"/>
              </a:lnSpc>
            </a:pPr>
            <a:r>
              <a:rPr lang="ru-RU" sz="1600" b="1" cap="none" dirty="0" smtClean="0">
                <a:effectLst/>
                <a:latin typeface="Arial Narrow" panose="020B0606020202030204" pitchFamily="34" charset="0"/>
              </a:rPr>
              <a:t>Обязанности ответственных лиц:</a:t>
            </a:r>
            <a:endParaRPr lang="ru-RU" sz="1600" b="1" cap="none" dirty="0">
              <a:effectLst/>
              <a:latin typeface="Arial Narrow" panose="020B0606020202030204" pitchFamily="34" charset="0"/>
            </a:endParaRPr>
          </a:p>
        </p:txBody>
      </p:sp>
      <p:sp>
        <p:nvSpPr>
          <p:cNvPr id="18" name="Пятиугольник 17"/>
          <p:cNvSpPr/>
          <p:nvPr/>
        </p:nvSpPr>
        <p:spPr>
          <a:xfrm>
            <a:off x="3678547" y="880961"/>
            <a:ext cx="5103527" cy="645273"/>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smtClean="0">
                <a:solidFill>
                  <a:srgbClr val="C00000"/>
                </a:solidFill>
                <a:latin typeface="Arial Narrow" panose="020B0606020202030204" pitchFamily="34" charset="0"/>
              </a:rPr>
              <a:t>Обеспечить </a:t>
            </a:r>
            <a:r>
              <a:rPr lang="ru-RU" sz="1500" b="1" dirty="0">
                <a:solidFill>
                  <a:srgbClr val="C00000"/>
                </a:solidFill>
                <a:latin typeface="Arial Narrow" panose="020B0606020202030204" pitchFamily="34" charset="0"/>
              </a:rPr>
              <a:t>деятельность </a:t>
            </a:r>
            <a:r>
              <a:rPr lang="ru-RU" sz="1500" b="1" dirty="0">
                <a:solidFill>
                  <a:schemeClr val="accent1">
                    <a:lumMod val="75000"/>
                  </a:schemeClr>
                </a:solidFill>
                <a:latin typeface="Arial Narrow" panose="020B0606020202030204" pitchFamily="34" charset="0"/>
              </a:rPr>
              <a:t>комиссий, </a:t>
            </a:r>
            <a:r>
              <a:rPr lang="ru-RU" sz="1500" b="1" dirty="0" smtClean="0">
                <a:solidFill>
                  <a:schemeClr val="accent1">
                    <a:lumMod val="75000"/>
                  </a:schemeClr>
                </a:solidFill>
                <a:latin typeface="Arial Narrow" panose="020B0606020202030204" pitchFamily="34" charset="0"/>
              </a:rPr>
              <a:t>участвовать</a:t>
            </a:r>
            <a:br>
              <a:rPr lang="ru-RU" sz="1500" b="1" dirty="0" smtClean="0">
                <a:solidFill>
                  <a:schemeClr val="accent1">
                    <a:lumMod val="75000"/>
                  </a:schemeClr>
                </a:solidFill>
                <a:latin typeface="Arial Narrow" panose="020B0606020202030204" pitchFamily="34" charset="0"/>
              </a:rPr>
            </a:br>
            <a:r>
              <a:rPr lang="ru-RU" sz="1500" b="1" dirty="0" smtClean="0">
                <a:solidFill>
                  <a:schemeClr val="accent1">
                    <a:lumMod val="75000"/>
                  </a:schemeClr>
                </a:solidFill>
                <a:latin typeface="Arial Narrow" panose="020B0606020202030204" pitchFamily="34" charset="0"/>
              </a:rPr>
              <a:t>в </a:t>
            </a:r>
            <a:r>
              <a:rPr lang="ru-RU" sz="1500" b="1" dirty="0">
                <a:solidFill>
                  <a:schemeClr val="accent1">
                    <a:lumMod val="75000"/>
                  </a:schemeClr>
                </a:solidFill>
                <a:latin typeface="Arial Narrow" panose="020B0606020202030204" pitchFamily="34" charset="0"/>
              </a:rPr>
              <a:t>пределах своей компетенции в </a:t>
            </a:r>
            <a:r>
              <a:rPr lang="ru-RU" sz="1500" b="1" dirty="0" smtClean="0">
                <a:solidFill>
                  <a:schemeClr val="accent1">
                    <a:lumMod val="75000"/>
                  </a:schemeClr>
                </a:solidFill>
                <a:latin typeface="Arial Narrow" panose="020B0606020202030204" pitchFamily="34" charset="0"/>
              </a:rPr>
              <a:t>их работе</a:t>
            </a:r>
            <a:endParaRPr lang="ru-RU" sz="1500" b="1" dirty="0">
              <a:solidFill>
                <a:schemeClr val="accent1">
                  <a:lumMod val="75000"/>
                </a:schemeClr>
              </a:solidFill>
              <a:latin typeface="Arial Narrow" panose="020B0606020202030204" pitchFamily="34" charset="0"/>
            </a:endParaRPr>
          </a:p>
        </p:txBody>
      </p:sp>
      <p:sp>
        <p:nvSpPr>
          <p:cNvPr id="19" name="Rectangle 4"/>
          <p:cNvSpPr/>
          <p:nvPr/>
        </p:nvSpPr>
        <p:spPr>
          <a:xfrm>
            <a:off x="2765300" y="952969"/>
            <a:ext cx="903643" cy="50125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a:effectLst>
                  <a:outerShdw blurRad="38100" dist="38100" dir="2700000" algn="tl">
                    <a:srgbClr val="000000">
                      <a:alpha val="43137"/>
                    </a:srgbClr>
                  </a:outerShdw>
                </a:effectLst>
                <a:latin typeface="Arial Black" panose="020B0A04020102020204" pitchFamily="34" charset="0"/>
              </a:rPr>
              <a:t>01</a:t>
            </a:r>
          </a:p>
        </p:txBody>
      </p:sp>
      <p:sp>
        <p:nvSpPr>
          <p:cNvPr id="20" name="Rectangle 4"/>
          <p:cNvSpPr/>
          <p:nvPr/>
        </p:nvSpPr>
        <p:spPr>
          <a:xfrm>
            <a:off x="7941783" y="2071569"/>
            <a:ext cx="903643" cy="80385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2</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21" name="Пятиугольник 20"/>
          <p:cNvSpPr/>
          <p:nvPr/>
        </p:nvSpPr>
        <p:spPr>
          <a:xfrm flipH="1">
            <a:off x="2786565" y="1995686"/>
            <a:ext cx="5155218" cy="973286"/>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500" b="1" dirty="0" smtClean="0">
                <a:solidFill>
                  <a:schemeClr val="accent1">
                    <a:lumMod val="75000"/>
                  </a:schemeClr>
                </a:solidFill>
                <a:latin typeface="Arial Narrow" panose="020B0606020202030204" pitchFamily="34" charset="0"/>
              </a:rPr>
              <a:t>Подготавливать </a:t>
            </a:r>
            <a:r>
              <a:rPr lang="ru-RU" sz="1500" b="1" dirty="0">
                <a:solidFill>
                  <a:srgbClr val="C00000"/>
                </a:solidFill>
                <a:latin typeface="Arial Narrow" panose="020B0606020202030204" pitchFamily="34" charset="0"/>
              </a:rPr>
              <a:t>протоколы заседаний комиссии</a:t>
            </a:r>
            <a:r>
              <a:rPr lang="ru-RU" sz="1500" b="1" dirty="0" smtClean="0">
                <a:solidFill>
                  <a:schemeClr val="accent1">
                    <a:lumMod val="75000"/>
                  </a:schemeClr>
                </a:solidFill>
                <a:latin typeface="Arial Narrow" panose="020B0606020202030204" pitchFamily="34" charset="0"/>
              </a:rPr>
              <a:t>,</a:t>
            </a:r>
            <a:br>
              <a:rPr lang="ru-RU" sz="1500" b="1" dirty="0" smtClean="0">
                <a:solidFill>
                  <a:schemeClr val="accent1">
                    <a:lumMod val="75000"/>
                  </a:schemeClr>
                </a:solidFill>
                <a:latin typeface="Arial Narrow" panose="020B0606020202030204" pitchFamily="34" charset="0"/>
              </a:rPr>
            </a:br>
            <a:r>
              <a:rPr lang="ru-RU" sz="1500" b="1" dirty="0" smtClean="0">
                <a:solidFill>
                  <a:schemeClr val="accent1">
                    <a:lumMod val="75000"/>
                  </a:schemeClr>
                </a:solidFill>
                <a:latin typeface="Arial Narrow" panose="020B0606020202030204" pitchFamily="34" charset="0"/>
              </a:rPr>
              <a:t>направлять </a:t>
            </a:r>
            <a:r>
              <a:rPr lang="ru-RU" sz="1500" b="1" dirty="0">
                <a:solidFill>
                  <a:schemeClr val="accent1">
                    <a:lumMod val="75000"/>
                  </a:schemeClr>
                </a:solidFill>
                <a:latin typeface="Arial Narrow" panose="020B0606020202030204" pitchFamily="34" charset="0"/>
              </a:rPr>
              <a:t>их представителю нанимателя (работодателю), муниципальному </a:t>
            </a:r>
            <a:r>
              <a:rPr lang="ru-RU" sz="1500" b="1" dirty="0" smtClean="0">
                <a:solidFill>
                  <a:schemeClr val="accent1">
                    <a:lumMod val="75000"/>
                  </a:schemeClr>
                </a:solidFill>
                <a:latin typeface="Arial Narrow" panose="020B0606020202030204" pitchFamily="34" charset="0"/>
              </a:rPr>
              <a:t>служащему</a:t>
            </a:r>
            <a:br>
              <a:rPr lang="ru-RU" sz="1500" b="1" dirty="0" smtClean="0">
                <a:solidFill>
                  <a:schemeClr val="accent1">
                    <a:lumMod val="75000"/>
                  </a:schemeClr>
                </a:solidFill>
                <a:latin typeface="Arial Narrow" panose="020B0606020202030204" pitchFamily="34" charset="0"/>
              </a:rPr>
            </a:br>
            <a:r>
              <a:rPr lang="ru-RU" sz="1500" b="1" dirty="0" smtClean="0">
                <a:solidFill>
                  <a:schemeClr val="accent1">
                    <a:lumMod val="75000"/>
                  </a:schemeClr>
                </a:solidFill>
                <a:latin typeface="Arial Narrow" panose="020B0606020202030204" pitchFamily="34" charset="0"/>
              </a:rPr>
              <a:t>и </a:t>
            </a:r>
            <a:r>
              <a:rPr lang="ru-RU" sz="1500" b="1" dirty="0">
                <a:solidFill>
                  <a:schemeClr val="accent1">
                    <a:lumMod val="75000"/>
                  </a:schemeClr>
                </a:solidFill>
                <a:latin typeface="Arial Narrow" panose="020B0606020202030204" pitchFamily="34" charset="0"/>
              </a:rPr>
              <a:t>иным заинтересованным лицам</a:t>
            </a:r>
          </a:p>
        </p:txBody>
      </p:sp>
      <p:sp>
        <p:nvSpPr>
          <p:cNvPr id="22" name="Пятиугольник 21"/>
          <p:cNvSpPr/>
          <p:nvPr/>
        </p:nvSpPr>
        <p:spPr>
          <a:xfrm>
            <a:off x="3678547" y="3362623"/>
            <a:ext cx="5103527" cy="1139571"/>
          </a:xfrm>
          <a:prstGeom prst="homePlat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b="1" dirty="0" smtClean="0">
                <a:solidFill>
                  <a:srgbClr val="C00000"/>
                </a:solidFill>
                <a:latin typeface="Arial Narrow" panose="020B0606020202030204" pitchFamily="34" charset="0"/>
              </a:rPr>
              <a:t>Размещать</a:t>
            </a:r>
            <a:r>
              <a:rPr lang="ru-RU" sz="1500" b="1" dirty="0" smtClean="0">
                <a:solidFill>
                  <a:schemeClr val="accent1">
                    <a:lumMod val="75000"/>
                  </a:schemeClr>
                </a:solidFill>
                <a:latin typeface="Arial Narrow" panose="020B0606020202030204" pitchFamily="34" charset="0"/>
              </a:rPr>
              <a:t> </a:t>
            </a:r>
            <a:r>
              <a:rPr lang="ru-RU" sz="1500" b="1" dirty="0">
                <a:solidFill>
                  <a:schemeClr val="accent1">
                    <a:lumMod val="75000"/>
                  </a:schemeClr>
                </a:solidFill>
                <a:latin typeface="Arial Narrow" panose="020B0606020202030204" pitchFamily="34" charset="0"/>
              </a:rPr>
              <a:t>на официальном сайте органа местного </a:t>
            </a:r>
            <a:r>
              <a:rPr lang="ru-RU" sz="1500" b="1" dirty="0" smtClean="0">
                <a:solidFill>
                  <a:schemeClr val="accent1">
                    <a:lumMod val="75000"/>
                  </a:schemeClr>
                </a:solidFill>
                <a:latin typeface="Arial Narrow" panose="020B0606020202030204" pitchFamily="34" charset="0"/>
              </a:rPr>
              <a:t>самоуправления / информационных стендах</a:t>
            </a:r>
            <a:br>
              <a:rPr lang="ru-RU" sz="1500" b="1" dirty="0" smtClean="0">
                <a:solidFill>
                  <a:schemeClr val="accent1">
                    <a:lumMod val="75000"/>
                  </a:schemeClr>
                </a:solidFill>
                <a:latin typeface="Arial Narrow" panose="020B0606020202030204" pitchFamily="34" charset="0"/>
              </a:rPr>
            </a:br>
            <a:r>
              <a:rPr lang="ru-RU" sz="1500" b="1" dirty="0" smtClean="0">
                <a:solidFill>
                  <a:srgbClr val="C00000"/>
                </a:solidFill>
                <a:latin typeface="Arial Narrow" panose="020B0606020202030204" pitchFamily="34" charset="0"/>
              </a:rPr>
              <a:t>сведения </a:t>
            </a:r>
            <a:r>
              <a:rPr lang="ru-RU" sz="1500" b="1" dirty="0">
                <a:solidFill>
                  <a:srgbClr val="C00000"/>
                </a:solidFill>
                <a:latin typeface="Arial Narrow" panose="020B0606020202030204" pitchFamily="34" charset="0"/>
              </a:rPr>
              <a:t>о результатах деятельности комиссии</a:t>
            </a:r>
          </a:p>
        </p:txBody>
      </p:sp>
      <p:sp>
        <p:nvSpPr>
          <p:cNvPr id="23" name="Rectangle 4"/>
          <p:cNvSpPr/>
          <p:nvPr/>
        </p:nvSpPr>
        <p:spPr>
          <a:xfrm>
            <a:off x="2786565" y="3471488"/>
            <a:ext cx="903643" cy="950955"/>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700" dirty="0" smtClean="0">
                <a:effectLst>
                  <a:outerShdw blurRad="38100" dist="38100" dir="2700000" algn="tl">
                    <a:srgbClr val="000000">
                      <a:alpha val="43137"/>
                    </a:srgbClr>
                  </a:outerShdw>
                </a:effectLst>
                <a:latin typeface="Arial Black" panose="020B0A04020102020204" pitchFamily="34" charset="0"/>
              </a:rPr>
              <a:t>0</a:t>
            </a:r>
            <a:r>
              <a:rPr lang="ru-RU" sz="2700" dirty="0" smtClean="0">
                <a:effectLst>
                  <a:outerShdw blurRad="38100" dist="38100" dir="2700000" algn="tl">
                    <a:srgbClr val="000000">
                      <a:alpha val="43137"/>
                    </a:srgbClr>
                  </a:outerShdw>
                </a:effectLst>
                <a:latin typeface="Arial Black" panose="020B0A04020102020204" pitchFamily="34" charset="0"/>
              </a:rPr>
              <a:t>3</a:t>
            </a:r>
            <a:endParaRPr lang="en-US" sz="2700" dirty="0">
              <a:effectLst>
                <a:outerShdw blurRad="38100" dist="38100" dir="2700000" algn="tl">
                  <a:srgbClr val="000000">
                    <a:alpha val="43137"/>
                  </a:srgbClr>
                </a:outerShdw>
              </a:effectLst>
              <a:latin typeface="Arial Black" panose="020B0A04020102020204" pitchFamily="34" charset="0"/>
            </a:endParaRPr>
          </a:p>
        </p:txBody>
      </p:sp>
      <p:sp>
        <p:nvSpPr>
          <p:cNvPr id="15" name="Овал 14"/>
          <p:cNvSpPr/>
          <p:nvPr/>
        </p:nvSpPr>
        <p:spPr>
          <a:xfrm>
            <a:off x="8813888" y="4795639"/>
            <a:ext cx="27571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bg1"/>
                </a:solidFill>
              </a:rPr>
              <a:t>9</a:t>
            </a:r>
            <a:endParaRPr lang="ru-RU" sz="1400" dirty="0">
              <a:solidFill>
                <a:schemeClr val="bg1"/>
              </a:solidFill>
            </a:endParaRPr>
          </a:p>
        </p:txBody>
      </p:sp>
    </p:spTree>
    <p:extLst>
      <p:ext uri="{BB962C8B-B14F-4D97-AF65-F5344CB8AC3E}">
        <p14:creationId xmlns:p14="http://schemas.microsoft.com/office/powerpoint/2010/main" val="409021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71232" y="498401"/>
            <a:ext cx="2434372" cy="247057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600" b="1" dirty="0" smtClean="0">
                <a:solidFill>
                  <a:schemeClr val="tx2">
                    <a:lumMod val="75000"/>
                  </a:schemeClr>
                </a:solidFill>
                <a:latin typeface="Arial Black" panose="020B0A04020102020204" pitchFamily="34" charset="0"/>
              </a:rPr>
              <a:t>Подготовка</a:t>
            </a:r>
            <a:br>
              <a:rPr lang="ru-RU" sz="1600" b="1" dirty="0" smtClean="0">
                <a:solidFill>
                  <a:schemeClr val="tx2">
                    <a:lumMod val="75000"/>
                  </a:schemeClr>
                </a:solidFill>
                <a:latin typeface="Arial Black" panose="020B0A04020102020204" pitchFamily="34" charset="0"/>
              </a:rPr>
            </a:br>
            <a:r>
              <a:rPr lang="ru-RU" sz="1600" b="1" dirty="0" smtClean="0">
                <a:solidFill>
                  <a:schemeClr val="tx2">
                    <a:lumMod val="75000"/>
                  </a:schemeClr>
                </a:solidFill>
                <a:latin typeface="Arial Black" panose="020B0A04020102020204" pitchFamily="34" charset="0"/>
              </a:rPr>
              <a:t>в </a:t>
            </a:r>
            <a:r>
              <a:rPr lang="ru-RU" sz="1600" b="1" dirty="0">
                <a:solidFill>
                  <a:schemeClr val="tx2">
                    <a:lumMod val="75000"/>
                  </a:schemeClr>
                </a:solidFill>
                <a:latin typeface="Arial Black" panose="020B0A04020102020204" pitchFamily="34" charset="0"/>
              </a:rPr>
              <a:t>пределах своей компетенции проектов нормативных правовых </a:t>
            </a:r>
            <a:r>
              <a:rPr lang="ru-RU" sz="1600" b="1" dirty="0" smtClean="0">
                <a:solidFill>
                  <a:schemeClr val="tx2">
                    <a:lumMod val="75000"/>
                  </a:schemeClr>
                </a:solidFill>
                <a:latin typeface="Arial Black" panose="020B0A04020102020204" pitchFamily="34" charset="0"/>
              </a:rPr>
              <a:t>актов</a:t>
            </a:r>
            <a:br>
              <a:rPr lang="ru-RU" sz="1600" b="1" dirty="0" smtClean="0">
                <a:solidFill>
                  <a:schemeClr val="tx2">
                    <a:lumMod val="75000"/>
                  </a:schemeClr>
                </a:solidFill>
                <a:latin typeface="Arial Black" panose="020B0A04020102020204" pitchFamily="34" charset="0"/>
              </a:rPr>
            </a:br>
            <a:r>
              <a:rPr lang="ru-RU" sz="1600" b="1" dirty="0" smtClean="0">
                <a:solidFill>
                  <a:schemeClr val="tx2">
                    <a:lumMod val="75000"/>
                  </a:schemeClr>
                </a:solidFill>
                <a:latin typeface="Arial Black" panose="020B0A04020102020204" pitchFamily="34" charset="0"/>
              </a:rPr>
              <a:t>по </a:t>
            </a:r>
            <a:r>
              <a:rPr lang="ru-RU" sz="1600" b="1" dirty="0">
                <a:solidFill>
                  <a:schemeClr val="tx2">
                    <a:lumMod val="75000"/>
                  </a:schemeClr>
                </a:solidFill>
                <a:latin typeface="Arial Black" panose="020B0A04020102020204" pitchFamily="34" charset="0"/>
              </a:rPr>
              <a:t>вопросам противодействия коррупции</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683" y="3002483"/>
            <a:ext cx="1293434" cy="1293434"/>
          </a:xfrm>
          <a:prstGeom prst="rect">
            <a:avLst/>
          </a:prstGeom>
        </p:spPr>
      </p:pic>
      <p:sp>
        <p:nvSpPr>
          <p:cNvPr id="16" name="Прямоугольник 15"/>
          <p:cNvSpPr/>
          <p:nvPr/>
        </p:nvSpPr>
        <p:spPr>
          <a:xfrm>
            <a:off x="8044435" y="4795639"/>
            <a:ext cx="90731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7" name="Скругленный прямоугольник 16"/>
          <p:cNvSpPr/>
          <p:nvPr/>
        </p:nvSpPr>
        <p:spPr>
          <a:xfrm>
            <a:off x="2621088" y="308263"/>
            <a:ext cx="3066406" cy="184169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2">
                    <a:lumMod val="75000"/>
                  </a:schemeClr>
                </a:solidFill>
                <a:latin typeface="Arial" panose="020B0604020202020204" pitchFamily="34" charset="0"/>
                <a:cs typeface="Arial" panose="020B0604020202020204" pitchFamily="34" charset="0"/>
              </a:rPr>
              <a:t>Администрацией</a:t>
            </a:r>
            <a:br>
              <a:rPr lang="ru-RU" sz="1400" b="1" dirty="0" smtClean="0">
                <a:solidFill>
                  <a:schemeClr val="tx2">
                    <a:lumMod val="75000"/>
                  </a:schemeClr>
                </a:solidFill>
                <a:latin typeface="Arial" panose="020B0604020202020204" pitchFamily="34" charset="0"/>
                <a:cs typeface="Arial" panose="020B0604020202020204" pitchFamily="34" charset="0"/>
              </a:rPr>
            </a:br>
            <a:r>
              <a:rPr lang="ru-RU" sz="1400" b="1" dirty="0" smtClean="0">
                <a:solidFill>
                  <a:schemeClr val="tx2">
                    <a:lumMod val="75000"/>
                  </a:schemeClr>
                </a:solidFill>
                <a:latin typeface="Arial" panose="020B0604020202020204" pitchFamily="34" charset="0"/>
                <a:cs typeface="Arial" panose="020B0604020202020204" pitchFamily="34" charset="0"/>
              </a:rPr>
              <a:t>Губернатора и Правительства Ленинградской </a:t>
            </a:r>
            <a:r>
              <a:rPr lang="ru-RU" sz="1400" b="1" dirty="0">
                <a:solidFill>
                  <a:schemeClr val="tx2">
                    <a:lumMod val="75000"/>
                  </a:schemeClr>
                </a:solidFill>
                <a:latin typeface="Arial" panose="020B0604020202020204" pitchFamily="34" charset="0"/>
                <a:cs typeface="Arial" panose="020B0604020202020204" pitchFamily="34" charset="0"/>
              </a:rPr>
              <a:t>области </a:t>
            </a:r>
            <a:r>
              <a:rPr lang="ru-RU" sz="1400" b="1" dirty="0" smtClean="0">
                <a:solidFill>
                  <a:srgbClr val="C00000"/>
                </a:solidFill>
                <a:latin typeface="Arial" panose="020B0604020202020204" pitchFamily="34" charset="0"/>
                <a:cs typeface="Arial" panose="020B0604020202020204" pitchFamily="34" charset="0"/>
              </a:rPr>
              <a:t>разработаны</a:t>
            </a:r>
            <a:br>
              <a:rPr lang="ru-RU" sz="1400" b="1" dirty="0" smtClean="0">
                <a:solidFill>
                  <a:srgbClr val="C00000"/>
                </a:solidFill>
                <a:latin typeface="Arial" panose="020B0604020202020204" pitchFamily="34" charset="0"/>
                <a:cs typeface="Arial" panose="020B0604020202020204" pitchFamily="34" charset="0"/>
              </a:rPr>
            </a:br>
            <a:r>
              <a:rPr lang="ru-RU" sz="1400" b="1" dirty="0" smtClean="0">
                <a:solidFill>
                  <a:srgbClr val="C00000"/>
                </a:solidFill>
                <a:latin typeface="Arial" panose="020B0604020202020204" pitchFamily="34" charset="0"/>
                <a:cs typeface="Arial" panose="020B0604020202020204" pitchFamily="34" charset="0"/>
              </a:rPr>
              <a:t>перечни </a:t>
            </a:r>
            <a:r>
              <a:rPr lang="ru-RU" sz="1400" b="1" dirty="0">
                <a:solidFill>
                  <a:srgbClr val="C00000"/>
                </a:solidFill>
                <a:latin typeface="Arial" panose="020B0604020202020204" pitchFamily="34" charset="0"/>
                <a:cs typeface="Arial" panose="020B0604020202020204" pitchFamily="34" charset="0"/>
              </a:rPr>
              <a:t>муниципальных правовых </a:t>
            </a:r>
            <a:r>
              <a:rPr lang="ru-RU" sz="1400" b="1" dirty="0" smtClean="0">
                <a:solidFill>
                  <a:srgbClr val="C00000"/>
                </a:solidFill>
                <a:latin typeface="Arial" panose="020B0604020202020204" pitchFamily="34" charset="0"/>
                <a:cs typeface="Arial" panose="020B0604020202020204" pitchFamily="34" charset="0"/>
              </a:rPr>
              <a:t>актов</a:t>
            </a:r>
          </a:p>
          <a:p>
            <a:pPr algn="ctr"/>
            <a:r>
              <a:rPr lang="ru-RU" sz="1400" b="1" dirty="0">
                <a:solidFill>
                  <a:schemeClr val="accent1">
                    <a:lumMod val="75000"/>
                  </a:schemeClr>
                </a:solidFill>
                <a:latin typeface="Arial" panose="020B0604020202020204" pitchFamily="34" charset="0"/>
                <a:cs typeface="Arial" panose="020B0604020202020204" pitchFamily="34" charset="0"/>
              </a:rPr>
              <a:t>(письмо от 08.12.2023 </a:t>
            </a:r>
          </a:p>
          <a:p>
            <a:pPr algn="ctr"/>
            <a:r>
              <a:rPr lang="ru-RU" sz="1400" b="1" dirty="0">
                <a:solidFill>
                  <a:schemeClr val="accent1">
                    <a:lumMod val="75000"/>
                  </a:schemeClr>
                </a:solidFill>
                <a:latin typeface="Arial" panose="020B0604020202020204" pitchFamily="34" charset="0"/>
                <a:cs typeface="Arial" panose="020B0604020202020204" pitchFamily="34" charset="0"/>
              </a:rPr>
              <a:t>№ </a:t>
            </a:r>
            <a:r>
              <a:rPr lang="ru-RU" sz="1400" b="1" dirty="0" smtClean="0">
                <a:solidFill>
                  <a:schemeClr val="accent1">
                    <a:lumMod val="75000"/>
                  </a:schemeClr>
                </a:solidFill>
                <a:latin typeface="Arial" panose="020B0604020202020204" pitchFamily="34" charset="0"/>
                <a:cs typeface="Arial" panose="020B0604020202020204" pitchFamily="34" charset="0"/>
              </a:rPr>
              <a:t>АГ-05-19995/2023</a:t>
            </a:r>
            <a:r>
              <a:rPr lang="ru-RU" sz="1400" b="1" dirty="0">
                <a:solidFill>
                  <a:schemeClr val="accent1">
                    <a:lumMod val="75000"/>
                  </a:schemeClr>
                </a:solidFill>
                <a:latin typeface="Arial" panose="020B0604020202020204" pitchFamily="34" charset="0"/>
                <a:cs typeface="Arial" panose="020B0604020202020204" pitchFamily="34" charset="0"/>
              </a:rPr>
              <a:t>)</a:t>
            </a:r>
          </a:p>
        </p:txBody>
      </p:sp>
      <p:sp>
        <p:nvSpPr>
          <p:cNvPr id="3" name="Скругленный прямоугольник 2"/>
          <p:cNvSpPr/>
          <p:nvPr/>
        </p:nvSpPr>
        <p:spPr>
          <a:xfrm>
            <a:off x="2966159" y="3002483"/>
            <a:ext cx="2376264" cy="158417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accent1">
                    <a:lumMod val="75000"/>
                  </a:schemeClr>
                </a:solidFill>
                <a:latin typeface="Arial" panose="020B0604020202020204" pitchFamily="34" charset="0"/>
                <a:cs typeface="Arial" panose="020B0604020202020204" pitchFamily="34" charset="0"/>
              </a:rPr>
              <a:t>На </a:t>
            </a:r>
            <a:r>
              <a:rPr lang="ru-RU" sz="1200" b="1" dirty="0">
                <a:solidFill>
                  <a:schemeClr val="accent1">
                    <a:lumMod val="75000"/>
                  </a:schemeClr>
                </a:solidFill>
                <a:latin typeface="Arial" panose="020B0604020202020204" pitchFamily="34" charset="0"/>
                <a:cs typeface="Arial" panose="020B0604020202020204" pitchFamily="34" charset="0"/>
              </a:rPr>
              <a:t>плановой основе </a:t>
            </a:r>
            <a:r>
              <a:rPr lang="ru-RU" sz="1200" b="1" dirty="0">
                <a:solidFill>
                  <a:srgbClr val="C00000"/>
                </a:solidFill>
                <a:latin typeface="Arial" panose="020B0604020202020204" pitchFamily="34" charset="0"/>
                <a:cs typeface="Arial" panose="020B0604020202020204" pitchFamily="34" charset="0"/>
              </a:rPr>
              <a:t>проводить мониторинг </a:t>
            </a:r>
            <a:r>
              <a:rPr lang="ru-RU" sz="1200" b="1" dirty="0">
                <a:solidFill>
                  <a:schemeClr val="accent1">
                    <a:lumMod val="75000"/>
                  </a:schemeClr>
                </a:solidFill>
                <a:latin typeface="Arial" panose="020B0604020202020204" pitchFamily="34" charset="0"/>
                <a:cs typeface="Arial" panose="020B0604020202020204" pitchFamily="34" charset="0"/>
              </a:rPr>
              <a:t>федерального и регионального </a:t>
            </a:r>
            <a:r>
              <a:rPr lang="ru-RU" sz="1200" b="1" dirty="0" smtClean="0">
                <a:solidFill>
                  <a:srgbClr val="C00000"/>
                </a:solidFill>
                <a:latin typeface="Arial" panose="020B0604020202020204" pitchFamily="34" charset="0"/>
                <a:cs typeface="Arial" panose="020B0604020202020204" pitchFamily="34" charset="0"/>
              </a:rPr>
              <a:t>законодательства</a:t>
            </a:r>
            <a:br>
              <a:rPr lang="ru-RU" sz="1200" b="1" dirty="0" smtClean="0">
                <a:solidFill>
                  <a:srgbClr val="C00000"/>
                </a:solidFill>
                <a:latin typeface="Arial" panose="020B0604020202020204" pitchFamily="34" charset="0"/>
                <a:cs typeface="Arial" panose="020B0604020202020204" pitchFamily="34" charset="0"/>
              </a:rPr>
            </a:br>
            <a:r>
              <a:rPr lang="ru-RU" sz="1200" b="1" dirty="0" smtClean="0">
                <a:solidFill>
                  <a:srgbClr val="C00000"/>
                </a:solidFill>
                <a:latin typeface="Arial" panose="020B0604020202020204" pitchFamily="34" charset="0"/>
                <a:cs typeface="Arial" panose="020B0604020202020204" pitchFamily="34" charset="0"/>
              </a:rPr>
              <a:t>в </a:t>
            </a:r>
            <a:r>
              <a:rPr lang="ru-RU" sz="1200" b="1" dirty="0">
                <a:solidFill>
                  <a:srgbClr val="C00000"/>
                </a:solidFill>
                <a:latin typeface="Arial" panose="020B0604020202020204" pitchFamily="34" charset="0"/>
                <a:cs typeface="Arial" panose="020B0604020202020204" pitchFamily="34" charset="0"/>
              </a:rPr>
              <a:t>сфере противодействия </a:t>
            </a:r>
            <a:r>
              <a:rPr lang="ru-RU" sz="1200" b="1" dirty="0" smtClean="0">
                <a:solidFill>
                  <a:srgbClr val="C00000"/>
                </a:solidFill>
                <a:latin typeface="Arial" panose="020B0604020202020204" pitchFamily="34" charset="0"/>
                <a:cs typeface="Arial" panose="020B0604020202020204" pitchFamily="34" charset="0"/>
              </a:rPr>
              <a:t>коррупции</a:t>
            </a:r>
            <a:endParaRPr lang="ru-RU" sz="1200" b="1" dirty="0">
              <a:solidFill>
                <a:schemeClr val="accent1">
                  <a:lumMod val="75000"/>
                </a:schemeClr>
              </a:solidFill>
              <a:latin typeface="Arial" panose="020B0604020202020204" pitchFamily="34" charset="0"/>
              <a:cs typeface="Arial" panose="020B0604020202020204" pitchFamily="34" charset="0"/>
            </a:endParaRPr>
          </a:p>
        </p:txBody>
      </p:sp>
      <p:sp>
        <p:nvSpPr>
          <p:cNvPr id="25" name="Скругленный прямоугольник 24"/>
          <p:cNvSpPr/>
          <p:nvPr/>
        </p:nvSpPr>
        <p:spPr>
          <a:xfrm>
            <a:off x="3506219" y="2588586"/>
            <a:ext cx="1296143" cy="532144"/>
          </a:xfrm>
          <a:prstGeom prst="roundRect">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FF0000"/>
                </a:solidFill>
                <a:latin typeface="Arial Black" panose="020B0A04020102020204" pitchFamily="34" charset="0"/>
              </a:rPr>
              <a:t>ВАЖНО!</a:t>
            </a:r>
            <a:endParaRPr lang="ru-RU" sz="2800" b="1" dirty="0">
              <a:solidFill>
                <a:srgbClr val="FF0000"/>
              </a:solidFill>
              <a:latin typeface="Arial Black" panose="020B0A04020102020204" pitchFamily="34" charset="0"/>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128" y="181305"/>
            <a:ext cx="3321259" cy="4783832"/>
          </a:xfrm>
          <a:prstGeom prst="rect">
            <a:avLst/>
          </a:prstGeom>
          <a:ln>
            <a:solidFill>
              <a:schemeClr val="tx1"/>
            </a:solidFill>
          </a:ln>
        </p:spPr>
      </p:pic>
      <p:sp>
        <p:nvSpPr>
          <p:cNvPr id="12" name="Овал 11"/>
          <p:cNvSpPr/>
          <p:nvPr/>
        </p:nvSpPr>
        <p:spPr>
          <a:xfrm>
            <a:off x="8604448" y="4795639"/>
            <a:ext cx="48515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bg1"/>
                </a:solidFill>
              </a:rPr>
              <a:t>10</a:t>
            </a:r>
            <a:endParaRPr lang="ru-RU" sz="900" b="1" dirty="0">
              <a:solidFill>
                <a:schemeClr val="bg1"/>
              </a:solidFill>
            </a:endParaRPr>
          </a:p>
        </p:txBody>
      </p:sp>
    </p:spTree>
    <p:extLst>
      <p:ext uri="{BB962C8B-B14F-4D97-AF65-F5344CB8AC3E}">
        <p14:creationId xmlns:p14="http://schemas.microsoft.com/office/powerpoint/2010/main" val="1485832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71232" y="498401"/>
            <a:ext cx="2434372" cy="247057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500" b="1" dirty="0">
                <a:solidFill>
                  <a:schemeClr val="tx2">
                    <a:lumMod val="75000"/>
                  </a:schemeClr>
                </a:solidFill>
                <a:latin typeface="Arial Black" panose="020B0A04020102020204" pitchFamily="34" charset="0"/>
              </a:rPr>
              <a:t>Антикоррупционное просвещение</a:t>
            </a:r>
          </a:p>
        </p:txBody>
      </p:sp>
      <p:sp>
        <p:nvSpPr>
          <p:cNvPr id="16" name="Прямоугольник 15"/>
          <p:cNvSpPr/>
          <p:nvPr/>
        </p:nvSpPr>
        <p:spPr>
          <a:xfrm>
            <a:off x="8044435" y="4795639"/>
            <a:ext cx="90731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7" name="Скругленный прямоугольник 16"/>
          <p:cNvSpPr/>
          <p:nvPr/>
        </p:nvSpPr>
        <p:spPr>
          <a:xfrm>
            <a:off x="2505604" y="203600"/>
            <a:ext cx="3255292" cy="54554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2">
                    <a:lumMod val="75000"/>
                  </a:schemeClr>
                </a:solidFill>
                <a:latin typeface="Arial" panose="020B0604020202020204" pitchFamily="34" charset="0"/>
                <a:cs typeface="Arial" panose="020B0604020202020204" pitchFamily="34" charset="0"/>
              </a:rPr>
              <a:t>МЕХАНИЗМЫ ПРОСВЕЩЕНИЯ:</a:t>
            </a:r>
            <a:endParaRPr lang="ru-RU" sz="1400" b="1" dirty="0">
              <a:solidFill>
                <a:srgbClr val="C00000"/>
              </a:solidFill>
              <a:latin typeface="Arial" panose="020B0604020202020204" pitchFamily="34" charset="0"/>
              <a:cs typeface="Arial" panose="020B0604020202020204" pitchFamily="34" charset="0"/>
            </a:endParaRPr>
          </a:p>
        </p:txBody>
      </p:sp>
      <p:pic>
        <p:nvPicPr>
          <p:cNvPr id="1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0836" y="2255630"/>
            <a:ext cx="1872208"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Прямая соединительная линия 4"/>
          <p:cNvCxnSpPr/>
          <p:nvPr/>
        </p:nvCxnSpPr>
        <p:spPr>
          <a:xfrm>
            <a:off x="4025928" y="1059582"/>
            <a:ext cx="0" cy="3356981"/>
          </a:xfrm>
          <a:prstGeom prst="line">
            <a:avLst/>
          </a:prstGeom>
        </p:spPr>
        <p:style>
          <a:lnRef idx="2">
            <a:schemeClr val="accent1"/>
          </a:lnRef>
          <a:fillRef idx="0">
            <a:schemeClr val="accent1"/>
          </a:fillRef>
          <a:effectRef idx="1">
            <a:schemeClr val="accent1"/>
          </a:effectRef>
          <a:fontRef idx="minor">
            <a:schemeClr val="tx1"/>
          </a:fontRef>
        </p:style>
      </p:cxnSp>
      <p:sp>
        <p:nvSpPr>
          <p:cNvPr id="15" name="Скругленный прямоугольник 14"/>
          <p:cNvSpPr/>
          <p:nvPr/>
        </p:nvSpPr>
        <p:spPr>
          <a:xfrm>
            <a:off x="4293096" y="771175"/>
            <a:ext cx="4285941" cy="6741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smtClean="0">
                <a:solidFill>
                  <a:schemeClr val="tx2">
                    <a:lumMod val="75000"/>
                  </a:schemeClr>
                </a:solidFill>
                <a:latin typeface="Arial" panose="020B0604020202020204" pitchFamily="34" charset="0"/>
                <a:cs typeface="Arial" panose="020B0604020202020204" pitchFamily="34" charset="0"/>
              </a:rPr>
              <a:t>организовывать </a:t>
            </a:r>
            <a:r>
              <a:rPr lang="ru-RU" sz="1400" b="1" dirty="0">
                <a:solidFill>
                  <a:srgbClr val="C00000"/>
                </a:solidFill>
                <a:latin typeface="Arial" panose="020B0604020202020204" pitchFamily="34" charset="0"/>
                <a:cs typeface="Arial" panose="020B0604020202020204" pitchFamily="34" charset="0"/>
              </a:rPr>
              <a:t>вводные </a:t>
            </a:r>
            <a:r>
              <a:rPr lang="ru-RU" sz="1400" b="1" dirty="0" smtClean="0">
                <a:solidFill>
                  <a:srgbClr val="C00000"/>
                </a:solidFill>
                <a:latin typeface="Arial" panose="020B0604020202020204" pitchFamily="34" charset="0"/>
                <a:cs typeface="Arial" panose="020B0604020202020204" pitchFamily="34" charset="0"/>
              </a:rPr>
              <a:t>лекции </a:t>
            </a:r>
            <a:r>
              <a:rPr lang="ru-RU" sz="1400" b="1" dirty="0" smtClean="0">
                <a:solidFill>
                  <a:schemeClr val="tx2">
                    <a:lumMod val="75000"/>
                  </a:schemeClr>
                </a:solidFill>
                <a:latin typeface="Arial" panose="020B0604020202020204" pitchFamily="34" charset="0"/>
                <a:cs typeface="Arial" panose="020B0604020202020204" pitchFamily="34" charset="0"/>
              </a:rPr>
              <a:t>для </a:t>
            </a:r>
            <a:r>
              <a:rPr lang="ru-RU" sz="1400" b="1" dirty="0">
                <a:solidFill>
                  <a:schemeClr val="tx2">
                    <a:lumMod val="75000"/>
                  </a:schemeClr>
                </a:solidFill>
                <a:latin typeface="Arial" panose="020B0604020202020204" pitchFamily="34" charset="0"/>
                <a:cs typeface="Arial" panose="020B0604020202020204" pitchFamily="34" charset="0"/>
              </a:rPr>
              <a:t>лиц, </a:t>
            </a:r>
            <a:r>
              <a:rPr lang="ru-RU" sz="1400" b="1" dirty="0" smtClean="0">
                <a:solidFill>
                  <a:schemeClr val="tx2">
                    <a:lumMod val="75000"/>
                  </a:schemeClr>
                </a:solidFill>
                <a:latin typeface="Arial" panose="020B0604020202020204" pitchFamily="34" charset="0"/>
                <a:cs typeface="Arial" panose="020B0604020202020204" pitchFamily="34" charset="0"/>
              </a:rPr>
              <a:t>поступающих на </a:t>
            </a:r>
            <a:r>
              <a:rPr lang="ru-RU" sz="1400" b="1" dirty="0">
                <a:solidFill>
                  <a:schemeClr val="tx2">
                    <a:lumMod val="75000"/>
                  </a:schemeClr>
                </a:solidFill>
                <a:latin typeface="Arial" panose="020B0604020202020204" pitchFamily="34" charset="0"/>
                <a:cs typeface="Arial" panose="020B0604020202020204" pitchFamily="34" charset="0"/>
              </a:rPr>
              <a:t>муниципальную </a:t>
            </a:r>
            <a:r>
              <a:rPr lang="ru-RU" sz="1400" b="1" dirty="0" smtClean="0">
                <a:solidFill>
                  <a:schemeClr val="tx2">
                    <a:lumMod val="75000"/>
                  </a:schemeClr>
                </a:solidFill>
                <a:latin typeface="Arial" panose="020B0604020202020204" pitchFamily="34" charset="0"/>
                <a:cs typeface="Arial" panose="020B0604020202020204" pitchFamily="34" charset="0"/>
              </a:rPr>
              <a:t>службу</a:t>
            </a:r>
            <a:endParaRPr lang="ru-RU" sz="1400" b="1" dirty="0">
              <a:solidFill>
                <a:srgbClr val="C00000"/>
              </a:solidFill>
              <a:latin typeface="Arial" panose="020B0604020202020204" pitchFamily="34" charset="0"/>
              <a:cs typeface="Arial" panose="020B0604020202020204" pitchFamily="34" charset="0"/>
            </a:endParaRPr>
          </a:p>
        </p:txBody>
      </p:sp>
      <p:sp>
        <p:nvSpPr>
          <p:cNvPr id="18" name="Скругленный прямоугольник 17"/>
          <p:cNvSpPr/>
          <p:nvPr/>
        </p:nvSpPr>
        <p:spPr>
          <a:xfrm>
            <a:off x="4300711" y="1568102"/>
            <a:ext cx="4285941" cy="6741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tx2">
                    <a:lumMod val="75000"/>
                  </a:schemeClr>
                </a:solidFill>
                <a:latin typeface="Arial" panose="020B0604020202020204" pitchFamily="34" charset="0"/>
                <a:cs typeface="Arial" panose="020B0604020202020204" pitchFamily="34" charset="0"/>
              </a:rPr>
              <a:t>проведение на плановой основе </a:t>
            </a:r>
            <a:r>
              <a:rPr lang="ru-RU" sz="1400" b="1" dirty="0" smtClean="0">
                <a:solidFill>
                  <a:schemeClr val="tx2">
                    <a:lumMod val="75000"/>
                  </a:schemeClr>
                </a:solidFill>
                <a:latin typeface="Arial" panose="020B0604020202020204" pitchFamily="34" charset="0"/>
                <a:cs typeface="Arial" panose="020B0604020202020204" pitchFamily="34" charset="0"/>
              </a:rPr>
              <a:t>лекций</a:t>
            </a:r>
            <a:r>
              <a:rPr lang="ru-RU" sz="1400" b="1" dirty="0">
                <a:solidFill>
                  <a:schemeClr val="tx2">
                    <a:lumMod val="75000"/>
                  </a:schemeClr>
                </a:solidFill>
                <a:latin typeface="Arial" panose="020B0604020202020204" pitchFamily="34" charset="0"/>
                <a:cs typeface="Arial" panose="020B0604020202020204" pitchFamily="34" charset="0"/>
              </a:rPr>
              <a:t>, семинаров и иных </a:t>
            </a:r>
            <a:r>
              <a:rPr lang="ru-RU" sz="1400" b="1" dirty="0">
                <a:solidFill>
                  <a:srgbClr val="C00000"/>
                </a:solidFill>
                <a:latin typeface="Arial" panose="020B0604020202020204" pitchFamily="34" charset="0"/>
                <a:cs typeface="Arial" panose="020B0604020202020204" pitchFamily="34" charset="0"/>
              </a:rPr>
              <a:t>обучающих мероприятий</a:t>
            </a:r>
          </a:p>
        </p:txBody>
      </p:sp>
      <p:sp>
        <p:nvSpPr>
          <p:cNvPr id="19" name="Скругленный прямоугольник 18"/>
          <p:cNvSpPr/>
          <p:nvPr/>
        </p:nvSpPr>
        <p:spPr>
          <a:xfrm>
            <a:off x="4293096" y="2294868"/>
            <a:ext cx="4285941" cy="6741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tx2">
                    <a:lumMod val="75000"/>
                  </a:schemeClr>
                </a:solidFill>
                <a:latin typeface="Arial" panose="020B0604020202020204" pitchFamily="34" charset="0"/>
                <a:cs typeface="Arial" panose="020B0604020202020204" pitchFamily="34" charset="0"/>
              </a:rPr>
              <a:t>проведение совещаний для всех заинтересованных лиц по </a:t>
            </a:r>
            <a:r>
              <a:rPr lang="ru-RU" sz="1400" b="1" dirty="0">
                <a:solidFill>
                  <a:srgbClr val="C00000"/>
                </a:solidFill>
                <a:latin typeface="Arial" panose="020B0604020202020204" pitchFamily="34" charset="0"/>
                <a:cs typeface="Arial" panose="020B0604020202020204" pitchFamily="34" charset="0"/>
              </a:rPr>
              <a:t>новеллам </a:t>
            </a:r>
            <a:r>
              <a:rPr lang="ru-RU" sz="1400" b="1" dirty="0">
                <a:solidFill>
                  <a:schemeClr val="tx2">
                    <a:lumMod val="75000"/>
                  </a:schemeClr>
                </a:solidFill>
                <a:latin typeface="Arial" panose="020B0604020202020204" pitchFamily="34" charset="0"/>
                <a:cs typeface="Arial" panose="020B0604020202020204" pitchFamily="34" charset="0"/>
              </a:rPr>
              <a:t>антикоррупционного </a:t>
            </a:r>
            <a:r>
              <a:rPr lang="ru-RU" sz="1400" b="1" dirty="0">
                <a:solidFill>
                  <a:srgbClr val="C00000"/>
                </a:solidFill>
                <a:latin typeface="Arial" panose="020B0604020202020204" pitchFamily="34" charset="0"/>
                <a:cs typeface="Arial" panose="020B0604020202020204" pitchFamily="34" charset="0"/>
              </a:rPr>
              <a:t>законодательства</a:t>
            </a:r>
          </a:p>
        </p:txBody>
      </p:sp>
      <p:sp>
        <p:nvSpPr>
          <p:cNvPr id="20" name="Скругленный прямоугольник 19"/>
          <p:cNvSpPr/>
          <p:nvPr/>
        </p:nvSpPr>
        <p:spPr>
          <a:xfrm>
            <a:off x="4293096" y="3191337"/>
            <a:ext cx="4658649" cy="6741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tx2">
                    <a:lumMod val="75000"/>
                  </a:schemeClr>
                </a:solidFill>
                <a:latin typeface="Arial" panose="020B0604020202020204" pitchFamily="34" charset="0"/>
                <a:cs typeface="Arial" panose="020B0604020202020204" pitchFamily="34" charset="0"/>
              </a:rPr>
              <a:t>проведение совещаний, семинаров, круглых столов и иных мероприятий с </a:t>
            </a:r>
            <a:r>
              <a:rPr lang="ru-RU" sz="1400" b="1" dirty="0">
                <a:solidFill>
                  <a:srgbClr val="C00000"/>
                </a:solidFill>
                <a:latin typeface="Arial" panose="020B0604020202020204" pitchFamily="34" charset="0"/>
                <a:cs typeface="Arial" panose="020B0604020202020204" pitchFamily="34" charset="0"/>
              </a:rPr>
              <a:t>руководителями подведомственных организаций</a:t>
            </a:r>
          </a:p>
        </p:txBody>
      </p:sp>
      <p:sp>
        <p:nvSpPr>
          <p:cNvPr id="21" name="Скругленный прямоугольник 20"/>
          <p:cNvSpPr/>
          <p:nvPr/>
        </p:nvSpPr>
        <p:spPr>
          <a:xfrm>
            <a:off x="4293096" y="4011910"/>
            <a:ext cx="4658649" cy="6741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tx2">
                    <a:lumMod val="75000"/>
                  </a:schemeClr>
                </a:solidFill>
                <a:latin typeface="Arial" panose="020B0604020202020204" pitchFamily="34" charset="0"/>
                <a:cs typeface="Arial" panose="020B0604020202020204" pitchFamily="34" charset="0"/>
              </a:rPr>
              <a:t>наличие </a:t>
            </a:r>
            <a:r>
              <a:rPr lang="ru-RU" sz="1400" b="1" dirty="0" smtClean="0">
                <a:solidFill>
                  <a:srgbClr val="C00000"/>
                </a:solidFill>
                <a:latin typeface="Arial" panose="020B0604020202020204" pitchFamily="34" charset="0"/>
                <a:cs typeface="Arial" panose="020B0604020202020204" pitchFamily="34" charset="0"/>
              </a:rPr>
              <a:t>стенда</a:t>
            </a:r>
            <a:r>
              <a:rPr lang="ru-RU" sz="1400" b="1" dirty="0">
                <a:solidFill>
                  <a:schemeClr val="tx2">
                    <a:lumMod val="75000"/>
                  </a:schemeClr>
                </a:solidFill>
                <a:latin typeface="Arial" panose="020B0604020202020204" pitchFamily="34" charset="0"/>
                <a:cs typeface="Arial" panose="020B0604020202020204" pitchFamily="34" charset="0"/>
              </a:rPr>
              <a:t>, содержащего актуальные вопросы профилактики коррупции</a:t>
            </a:r>
            <a:endParaRPr lang="ru-RU" sz="1400" b="1" dirty="0">
              <a:solidFill>
                <a:srgbClr val="C00000"/>
              </a:solidFill>
              <a:latin typeface="Arial" panose="020B0604020202020204" pitchFamily="34" charset="0"/>
              <a:cs typeface="Arial" panose="020B0604020202020204" pitchFamily="34" charset="0"/>
            </a:endParaRPr>
          </a:p>
        </p:txBody>
      </p:sp>
      <p:cxnSp>
        <p:nvCxnSpPr>
          <p:cNvPr id="10" name="Прямая соединительная линия 9"/>
          <p:cNvCxnSpPr/>
          <p:nvPr/>
        </p:nvCxnSpPr>
        <p:spPr>
          <a:xfrm>
            <a:off x="2843808" y="627534"/>
            <a:ext cx="0" cy="216024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2843808" y="2787774"/>
            <a:ext cx="1008112" cy="0"/>
          </a:xfrm>
          <a:prstGeom prst="straightConnector1">
            <a:avLst/>
          </a:prstGeom>
          <a:ln>
            <a:prstDash val="sysDot"/>
            <a:tailEnd type="arrow"/>
          </a:ln>
        </p:spPr>
        <p:style>
          <a:lnRef idx="1">
            <a:schemeClr val="accent1"/>
          </a:lnRef>
          <a:fillRef idx="0">
            <a:schemeClr val="accent1"/>
          </a:fillRef>
          <a:effectRef idx="0">
            <a:schemeClr val="accent1"/>
          </a:effectRef>
          <a:fontRef idx="minor">
            <a:schemeClr val="tx1"/>
          </a:fontRef>
        </p:style>
      </p:cxnSp>
      <p:sp>
        <p:nvSpPr>
          <p:cNvPr id="22" name="Овал 21"/>
          <p:cNvSpPr/>
          <p:nvPr/>
        </p:nvSpPr>
        <p:spPr>
          <a:xfrm>
            <a:off x="8604448" y="4795639"/>
            <a:ext cx="48515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bg1"/>
                </a:solidFill>
              </a:rPr>
              <a:t>11</a:t>
            </a:r>
            <a:endParaRPr lang="ru-RU" sz="900" b="1" dirty="0">
              <a:solidFill>
                <a:schemeClr val="bg1"/>
              </a:solidFill>
            </a:endParaRPr>
          </a:p>
        </p:txBody>
      </p:sp>
    </p:spTree>
    <p:extLst>
      <p:ext uri="{BB962C8B-B14F-4D97-AF65-F5344CB8AC3E}">
        <p14:creationId xmlns:p14="http://schemas.microsoft.com/office/powerpoint/2010/main" val="86611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39" name="Прямоугольник 38"/>
          <p:cNvSpPr>
            <a:spLocks noChangeAspect="1"/>
          </p:cNvSpPr>
          <p:nvPr/>
        </p:nvSpPr>
        <p:spPr>
          <a:xfrm>
            <a:off x="-8877" y="84170"/>
            <a:ext cx="2594590" cy="49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одзаголовок 2"/>
          <p:cNvSpPr txBox="1">
            <a:spLocks/>
          </p:cNvSpPr>
          <p:nvPr/>
        </p:nvSpPr>
        <p:spPr>
          <a:xfrm>
            <a:off x="71232" y="498401"/>
            <a:ext cx="2434372" cy="247057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r>
              <a:rPr lang="ru-RU" sz="1500" b="1" dirty="0" smtClean="0">
                <a:solidFill>
                  <a:schemeClr val="tx2">
                    <a:lumMod val="75000"/>
                  </a:schemeClr>
                </a:solidFill>
                <a:latin typeface="Arial Black" panose="020B0A04020102020204" pitchFamily="34" charset="0"/>
              </a:rPr>
              <a:t>Участие</a:t>
            </a:r>
            <a:br>
              <a:rPr lang="ru-RU" sz="1500" b="1" dirty="0" smtClean="0">
                <a:solidFill>
                  <a:schemeClr val="tx2">
                    <a:lumMod val="75000"/>
                  </a:schemeClr>
                </a:solidFill>
                <a:latin typeface="Arial Black" panose="020B0A04020102020204" pitchFamily="34" charset="0"/>
              </a:rPr>
            </a:br>
            <a:r>
              <a:rPr lang="ru-RU" sz="1500" b="1" dirty="0" smtClean="0">
                <a:solidFill>
                  <a:schemeClr val="tx2">
                    <a:lumMod val="75000"/>
                  </a:schemeClr>
                </a:solidFill>
                <a:latin typeface="Arial Black" panose="020B0A04020102020204" pitchFamily="34" charset="0"/>
              </a:rPr>
              <a:t>в </a:t>
            </a:r>
            <a:r>
              <a:rPr lang="ru-RU" sz="1500" b="1" dirty="0">
                <a:solidFill>
                  <a:schemeClr val="tx2">
                    <a:lumMod val="75000"/>
                  </a:schemeClr>
                </a:solidFill>
                <a:latin typeface="Arial Black" panose="020B0A04020102020204" pitchFamily="34" charset="0"/>
              </a:rPr>
              <a:t>обеспечении размещения </a:t>
            </a:r>
            <a:r>
              <a:rPr lang="ru-RU" sz="1500" b="1" dirty="0" smtClean="0">
                <a:solidFill>
                  <a:schemeClr val="tx2">
                    <a:lumMod val="75000"/>
                  </a:schemeClr>
                </a:solidFill>
                <a:latin typeface="Arial Black" panose="020B0A04020102020204" pitchFamily="34" charset="0"/>
              </a:rPr>
              <a:t>сведений</a:t>
            </a:r>
            <a:br>
              <a:rPr lang="ru-RU" sz="1500" b="1" dirty="0" smtClean="0">
                <a:solidFill>
                  <a:schemeClr val="tx2">
                    <a:lumMod val="75000"/>
                  </a:schemeClr>
                </a:solidFill>
                <a:latin typeface="Arial Black" panose="020B0A04020102020204" pitchFamily="34" charset="0"/>
              </a:rPr>
            </a:br>
            <a:r>
              <a:rPr lang="ru-RU" sz="1500" b="1" dirty="0" smtClean="0">
                <a:solidFill>
                  <a:schemeClr val="tx2">
                    <a:lumMod val="75000"/>
                  </a:schemeClr>
                </a:solidFill>
                <a:latin typeface="Arial Black" panose="020B0A04020102020204" pitchFamily="34" charset="0"/>
              </a:rPr>
              <a:t>на </a:t>
            </a:r>
            <a:r>
              <a:rPr lang="ru-RU" sz="1500" b="1" dirty="0">
                <a:solidFill>
                  <a:schemeClr val="tx2">
                    <a:lumMod val="75000"/>
                  </a:schemeClr>
                </a:solidFill>
                <a:latin typeface="Arial Black" panose="020B0A04020102020204" pitchFamily="34" charset="0"/>
              </a:rPr>
              <a:t>официальном сайте органа местного самоуправления</a:t>
            </a:r>
          </a:p>
        </p:txBody>
      </p:sp>
      <p:sp>
        <p:nvSpPr>
          <p:cNvPr id="16" name="Прямоугольник 15"/>
          <p:cNvSpPr/>
          <p:nvPr/>
        </p:nvSpPr>
        <p:spPr>
          <a:xfrm>
            <a:off x="8044435" y="4795639"/>
            <a:ext cx="90731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5" name="Скругленный прямоугольник 14"/>
          <p:cNvSpPr/>
          <p:nvPr/>
        </p:nvSpPr>
        <p:spPr>
          <a:xfrm>
            <a:off x="2915816" y="308263"/>
            <a:ext cx="5760640" cy="31995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C00000"/>
                </a:solidFill>
                <a:latin typeface="Arial" panose="020B0604020202020204" pitchFamily="34" charset="0"/>
                <a:cs typeface="Arial" panose="020B0604020202020204" pitchFamily="34" charset="0"/>
              </a:rPr>
              <a:t>ПРИКАЗ МИНТРУДА РОССИИ ОТ 07.10.2013 № 530Н</a:t>
            </a:r>
            <a:br>
              <a:rPr lang="ru-RU" sz="1400" b="1" dirty="0" smtClean="0">
                <a:solidFill>
                  <a:srgbClr val="C00000"/>
                </a:solidFill>
                <a:latin typeface="Arial" panose="020B0604020202020204" pitchFamily="34" charset="0"/>
                <a:cs typeface="Arial" panose="020B0604020202020204" pitchFamily="34" charset="0"/>
              </a:rPr>
            </a:br>
            <a:r>
              <a:rPr lang="ru-RU" sz="1300" b="1" dirty="0" smtClean="0">
                <a:solidFill>
                  <a:schemeClr val="tx2">
                    <a:lumMod val="75000"/>
                  </a:schemeClr>
                </a:solidFill>
                <a:latin typeface="Arial" panose="020B0604020202020204" pitchFamily="34" charset="0"/>
                <a:cs typeface="Arial" panose="020B0604020202020204" pitchFamily="34" charset="0"/>
              </a:rPr>
              <a:t>«</a:t>
            </a:r>
            <a:r>
              <a:rPr lang="ru-RU" sz="1300" b="1" dirty="0">
                <a:solidFill>
                  <a:schemeClr val="tx2">
                    <a:lumMod val="75000"/>
                  </a:schemeClr>
                </a:solidFill>
                <a:latin typeface="Arial" panose="020B0604020202020204" pitchFamily="34" charset="0"/>
                <a:cs typeface="Arial" panose="020B0604020202020204" pitchFamily="34" charset="0"/>
              </a:rPr>
              <a:t>О требованиях к размещению и наполнению подразделов, посвященных вопросам противодействия коррупции, официальных сайтов федеральных государственных органов, Центрального банка Российской Федерации, Пенсионного фонда Российской Федерации, Фонда социального страхования Российской Федерации, Федерального фонда обязательного медицинского страхования, государственных корпораций (компаний), иных организаций, </a:t>
            </a:r>
            <a:r>
              <a:rPr lang="ru-RU" sz="1300" b="1" dirty="0" smtClean="0">
                <a:solidFill>
                  <a:schemeClr val="tx2">
                    <a:lumMod val="75000"/>
                  </a:schemeClr>
                </a:solidFill>
                <a:latin typeface="Arial" panose="020B0604020202020204" pitchFamily="34" charset="0"/>
                <a:cs typeface="Arial" panose="020B0604020202020204" pitchFamily="34" charset="0"/>
              </a:rPr>
              <a:t>созданных</a:t>
            </a:r>
            <a:br>
              <a:rPr lang="ru-RU" sz="1300" b="1" dirty="0" smtClean="0">
                <a:solidFill>
                  <a:schemeClr val="tx2">
                    <a:lumMod val="75000"/>
                  </a:schemeClr>
                </a:solidFill>
                <a:latin typeface="Arial" panose="020B0604020202020204" pitchFamily="34" charset="0"/>
                <a:cs typeface="Arial" panose="020B0604020202020204" pitchFamily="34" charset="0"/>
              </a:rPr>
            </a:br>
            <a:r>
              <a:rPr lang="ru-RU" sz="1300" b="1" dirty="0" smtClean="0">
                <a:solidFill>
                  <a:schemeClr val="tx2">
                    <a:lumMod val="75000"/>
                  </a:schemeClr>
                </a:solidFill>
                <a:latin typeface="Arial" panose="020B0604020202020204" pitchFamily="34" charset="0"/>
                <a:cs typeface="Arial" panose="020B0604020202020204" pitchFamily="34" charset="0"/>
              </a:rPr>
              <a:t>на </a:t>
            </a:r>
            <a:r>
              <a:rPr lang="ru-RU" sz="1300" b="1" dirty="0">
                <a:solidFill>
                  <a:schemeClr val="tx2">
                    <a:lumMod val="75000"/>
                  </a:schemeClr>
                </a:solidFill>
                <a:latin typeface="Arial" panose="020B0604020202020204" pitchFamily="34" charset="0"/>
                <a:cs typeface="Arial" panose="020B0604020202020204" pitchFamily="34" charset="0"/>
              </a:rPr>
              <a:t>основании федеральных законов, и требованиях к должностям, замещение которых влечет за собой размещение сведений о доходах, расходах, об имуществе и обязательствах имущественного характера»</a:t>
            </a:r>
            <a:endParaRPr lang="ru-RU" sz="1300" b="1" dirty="0">
              <a:solidFill>
                <a:srgbClr val="C00000"/>
              </a:solidFill>
              <a:latin typeface="Arial" panose="020B0604020202020204" pitchFamily="34" charset="0"/>
              <a:cs typeface="Arial" panose="020B0604020202020204" pitchFamily="34" charset="0"/>
            </a:endParaRPr>
          </a:p>
        </p:txBody>
      </p:sp>
      <p:sp>
        <p:nvSpPr>
          <p:cNvPr id="19" name="Скругленный прямоугольник 18"/>
          <p:cNvSpPr/>
          <p:nvPr/>
        </p:nvSpPr>
        <p:spPr>
          <a:xfrm>
            <a:off x="2915817" y="3675205"/>
            <a:ext cx="3888432" cy="107841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C00000"/>
                </a:solidFill>
                <a:latin typeface="Arial" panose="020B0604020202020204" pitchFamily="34" charset="0"/>
                <a:cs typeface="Arial" panose="020B0604020202020204" pitchFamily="34" charset="0"/>
              </a:rPr>
              <a:t>Рекомендации</a:t>
            </a:r>
            <a:r>
              <a:rPr lang="ru-RU" sz="1200" b="1" dirty="0">
                <a:solidFill>
                  <a:schemeClr val="tx2">
                    <a:lumMod val="75000"/>
                  </a:schemeClr>
                </a:solidFill>
                <a:latin typeface="Arial" panose="020B0604020202020204" pitchFamily="34" charset="0"/>
                <a:cs typeface="Arial" panose="020B0604020202020204" pitchFamily="34" charset="0"/>
              </a:rPr>
              <a:t> Минтруда </a:t>
            </a:r>
            <a:r>
              <a:rPr lang="ru-RU" sz="1200" b="1" dirty="0" smtClean="0">
                <a:solidFill>
                  <a:schemeClr val="tx2">
                    <a:lumMod val="75000"/>
                  </a:schemeClr>
                </a:solidFill>
                <a:latin typeface="Arial" panose="020B0604020202020204" pitchFamily="34" charset="0"/>
                <a:cs typeface="Arial" panose="020B0604020202020204" pitchFamily="34" charset="0"/>
              </a:rPr>
              <a:t>России</a:t>
            </a:r>
            <a:br>
              <a:rPr lang="ru-RU" sz="1200" b="1" dirty="0" smtClean="0">
                <a:solidFill>
                  <a:schemeClr val="tx2">
                    <a:lumMod val="75000"/>
                  </a:schemeClr>
                </a:solidFill>
                <a:latin typeface="Arial" panose="020B0604020202020204" pitchFamily="34" charset="0"/>
                <a:cs typeface="Arial" panose="020B0604020202020204" pitchFamily="34" charset="0"/>
              </a:rPr>
            </a:br>
            <a:r>
              <a:rPr lang="ru-RU" sz="1200" b="1" dirty="0" smtClean="0">
                <a:solidFill>
                  <a:schemeClr val="tx2">
                    <a:lumMod val="75000"/>
                  </a:schemeClr>
                </a:solidFill>
                <a:latin typeface="Arial" panose="020B0604020202020204" pitchFamily="34" charset="0"/>
                <a:cs typeface="Arial" panose="020B0604020202020204" pitchFamily="34" charset="0"/>
              </a:rPr>
              <a:t>по </a:t>
            </a:r>
            <a:r>
              <a:rPr lang="ru-RU" sz="1200" b="1" dirty="0">
                <a:solidFill>
                  <a:schemeClr val="tx2">
                    <a:lumMod val="75000"/>
                  </a:schemeClr>
                </a:solidFill>
                <a:latin typeface="Arial" panose="020B0604020202020204" pitchFamily="34" charset="0"/>
                <a:cs typeface="Arial" panose="020B0604020202020204" pitchFamily="34" charset="0"/>
              </a:rPr>
              <a:t>соблюдению требований к </a:t>
            </a:r>
            <a:r>
              <a:rPr lang="ru-RU" sz="1200" b="1" dirty="0" smtClean="0">
                <a:solidFill>
                  <a:schemeClr val="tx2">
                    <a:lumMod val="75000"/>
                  </a:schemeClr>
                </a:solidFill>
                <a:latin typeface="Arial" panose="020B0604020202020204" pitchFamily="34" charset="0"/>
                <a:cs typeface="Arial" panose="020B0604020202020204" pitchFamily="34" charset="0"/>
              </a:rPr>
              <a:t>размещению</a:t>
            </a:r>
            <a:br>
              <a:rPr lang="ru-RU" sz="1200" b="1" dirty="0" smtClean="0">
                <a:solidFill>
                  <a:schemeClr val="tx2">
                    <a:lumMod val="75000"/>
                  </a:schemeClr>
                </a:solidFill>
                <a:latin typeface="Arial" panose="020B0604020202020204" pitchFamily="34" charset="0"/>
                <a:cs typeface="Arial" panose="020B0604020202020204" pitchFamily="34" charset="0"/>
              </a:rPr>
            </a:br>
            <a:r>
              <a:rPr lang="ru-RU" sz="1200" b="1" dirty="0" smtClean="0">
                <a:solidFill>
                  <a:schemeClr val="tx2">
                    <a:lumMod val="75000"/>
                  </a:schemeClr>
                </a:solidFill>
                <a:latin typeface="Arial" panose="020B0604020202020204" pitchFamily="34" charset="0"/>
                <a:cs typeface="Arial" panose="020B0604020202020204" pitchFamily="34" charset="0"/>
              </a:rPr>
              <a:t>и </a:t>
            </a:r>
            <a:r>
              <a:rPr lang="ru-RU" sz="1200" b="1" dirty="0">
                <a:solidFill>
                  <a:schemeClr val="tx2">
                    <a:lumMod val="75000"/>
                  </a:schemeClr>
                </a:solidFill>
                <a:latin typeface="Arial" panose="020B0604020202020204" pitchFamily="34" charset="0"/>
                <a:cs typeface="Arial" panose="020B0604020202020204" pitchFamily="34" charset="0"/>
              </a:rPr>
              <a:t>наполнению подразделов официальных сайтов, посвященных вопросам противодействия коррупции</a:t>
            </a:r>
            <a:endParaRPr lang="ru-RU" sz="1200" b="1" dirty="0">
              <a:solidFill>
                <a:srgbClr val="C00000"/>
              </a:solidFill>
              <a:latin typeface="Arial" panose="020B0604020202020204" pitchFamily="34" charset="0"/>
              <a:cs typeface="Arial" panose="020B0604020202020204" pitchFamily="34" charset="0"/>
            </a:endParaRPr>
          </a:p>
        </p:txBody>
      </p:sp>
      <p:pic>
        <p:nvPicPr>
          <p:cNvPr id="5122" name="Picture 2" descr="C:\Users\AV_LAV~1\AppData\Local\Temp\7zO89409305\20945365.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4342" y="2965885"/>
            <a:ext cx="1368152" cy="136815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av_lavrushina\AppData\Local\Packages\Microsoft.Windows.Photos_8wekyb3d8bbwe\TempState\ShareServiceTempFolder\qr-code (5).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2976" y="3615695"/>
            <a:ext cx="1197427" cy="1197427"/>
          </a:xfrm>
          <a:prstGeom prst="rect">
            <a:avLst/>
          </a:prstGeom>
          <a:noFill/>
          <a:extLst>
            <a:ext uri="{909E8E84-426E-40DD-AFC4-6F175D3DCCD1}">
              <a14:hiddenFill xmlns:a14="http://schemas.microsoft.com/office/drawing/2010/main">
                <a:solidFill>
                  <a:srgbClr val="FFFFFF"/>
                </a:solidFill>
              </a14:hiddenFill>
            </a:ext>
          </a:extLst>
        </p:spPr>
      </p:pic>
      <p:sp>
        <p:nvSpPr>
          <p:cNvPr id="12" name="Стрелка вправо 11"/>
          <p:cNvSpPr/>
          <p:nvPr/>
        </p:nvSpPr>
        <p:spPr>
          <a:xfrm>
            <a:off x="6732240" y="4037401"/>
            <a:ext cx="487863" cy="354017"/>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8604448" y="4795639"/>
            <a:ext cx="48515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bg1"/>
                </a:solidFill>
              </a:rPr>
              <a:t>12</a:t>
            </a:r>
            <a:endParaRPr lang="ru-RU" sz="900" b="1" dirty="0">
              <a:solidFill>
                <a:schemeClr val="bg1"/>
              </a:solidFill>
            </a:endParaRPr>
          </a:p>
        </p:txBody>
      </p:sp>
    </p:spTree>
    <p:extLst>
      <p:ext uri="{BB962C8B-B14F-4D97-AF65-F5344CB8AC3E}">
        <p14:creationId xmlns:p14="http://schemas.microsoft.com/office/powerpoint/2010/main" val="1498907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6" name="Прямоугольник 15"/>
          <p:cNvSpPr/>
          <p:nvPr/>
        </p:nvSpPr>
        <p:spPr>
          <a:xfrm>
            <a:off x="8044435" y="4795639"/>
            <a:ext cx="90731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13" name="Овал 12"/>
          <p:cNvSpPr/>
          <p:nvPr/>
        </p:nvSpPr>
        <p:spPr>
          <a:xfrm>
            <a:off x="8604448" y="4795639"/>
            <a:ext cx="485153" cy="288032"/>
          </a:xfrm>
          <a:prstGeom prst="ellipse">
            <a:avLst/>
          </a:prstGeom>
          <a:solidFill>
            <a:srgbClr val="001D58"/>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bg1"/>
                </a:solidFill>
              </a:rPr>
              <a:t>13</a:t>
            </a:r>
            <a:endParaRPr lang="ru-RU" sz="900" b="1" dirty="0">
              <a:solidFill>
                <a:schemeClr val="bg1"/>
              </a:solidFill>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080" y="195486"/>
            <a:ext cx="720080" cy="870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Заголовок 1"/>
          <p:cNvSpPr>
            <a:spLocks noGrp="1"/>
          </p:cNvSpPr>
          <p:nvPr>
            <p:ph type="title"/>
          </p:nvPr>
        </p:nvSpPr>
        <p:spPr>
          <a:xfrm>
            <a:off x="73471" y="987574"/>
            <a:ext cx="8983065" cy="1367624"/>
          </a:xfrm>
        </p:spPr>
        <p:txBody>
          <a:bodyPr anchor="t"/>
          <a:lstStyle/>
          <a:p>
            <a:pPr algn="ctr">
              <a:lnSpc>
                <a:spcPct val="100000"/>
              </a:lnSpc>
              <a:spcBef>
                <a:spcPts val="0"/>
              </a:spcBef>
              <a:defRPr/>
            </a:pPr>
            <a:r>
              <a:rPr lang="ru-RU" sz="2000" b="1" dirty="0" smtClean="0">
                <a:solidFill>
                  <a:schemeClr val="tx2"/>
                </a:solidFill>
                <a:effectLst/>
                <a:latin typeface="Arial Black" panose="020B0A04020102020204" pitchFamily="34" charset="0"/>
              </a:rPr>
              <a:t>Телефоны работников </a:t>
            </a:r>
            <a:br>
              <a:rPr lang="ru-RU" sz="2000" b="1" dirty="0" smtClean="0">
                <a:solidFill>
                  <a:schemeClr val="tx2"/>
                </a:solidFill>
                <a:effectLst/>
                <a:latin typeface="Arial Black" panose="020B0A04020102020204" pitchFamily="34" charset="0"/>
              </a:rPr>
            </a:br>
            <a:r>
              <a:rPr lang="ru-RU" sz="2000" b="1" dirty="0" smtClean="0">
                <a:solidFill>
                  <a:schemeClr val="tx2"/>
                </a:solidFill>
                <a:effectLst/>
                <a:latin typeface="Arial Black" panose="020B0A04020102020204" pitchFamily="34" charset="0"/>
              </a:rPr>
              <a:t>отдела по работе с муниципальными</a:t>
            </a:r>
            <a:br>
              <a:rPr lang="ru-RU" sz="2000" b="1" dirty="0" smtClean="0">
                <a:solidFill>
                  <a:schemeClr val="tx2"/>
                </a:solidFill>
                <a:effectLst/>
                <a:latin typeface="Arial Black" panose="020B0A04020102020204" pitchFamily="34" charset="0"/>
              </a:rPr>
            </a:br>
            <a:r>
              <a:rPr lang="ru-RU" sz="2000" b="1" dirty="0" smtClean="0">
                <a:solidFill>
                  <a:schemeClr val="tx2"/>
                </a:solidFill>
                <a:effectLst/>
                <a:latin typeface="Arial Black" panose="020B0A04020102020204" pitchFamily="34" charset="0"/>
              </a:rPr>
              <a:t>образованиями:</a:t>
            </a:r>
            <a:endParaRPr lang="ru-RU" sz="2400" b="1" dirty="0">
              <a:solidFill>
                <a:schemeClr val="tx2"/>
              </a:solidFill>
              <a:effectLst/>
              <a:latin typeface="Arial Black" panose="020B0A04020102020204" pitchFamily="34" charset="0"/>
              <a:ea typeface="+mn-ea"/>
              <a:cs typeface="Times New Roman" panose="02020603050405020304" pitchFamily="18" charset="0"/>
            </a:endParaRPr>
          </a:p>
        </p:txBody>
      </p:sp>
      <p:sp>
        <p:nvSpPr>
          <p:cNvPr id="18" name="TextBox 17"/>
          <p:cNvSpPr txBox="1"/>
          <p:nvPr/>
        </p:nvSpPr>
        <p:spPr>
          <a:xfrm>
            <a:off x="936104" y="135672"/>
            <a:ext cx="7956376" cy="707886"/>
          </a:xfrm>
          <a:prstGeom prst="rect">
            <a:avLst/>
          </a:prstGeom>
          <a:noFill/>
        </p:spPr>
        <p:txBody>
          <a:bodyPr wrap="square" rtlCol="0">
            <a:spAutoFit/>
          </a:bodyPr>
          <a:lstStyle/>
          <a:p>
            <a:pPr algn="ctr"/>
            <a:r>
              <a:rPr lang="ru-RU" sz="2000" b="1" dirty="0" smtClean="0">
                <a:solidFill>
                  <a:schemeClr val="tx2">
                    <a:lumMod val="75000"/>
                  </a:schemeClr>
                </a:solidFill>
                <a:latin typeface="Arial Narrow" panose="020B0606020202030204" pitchFamily="34" charset="0"/>
              </a:rPr>
              <a:t>Управление  профилактики коррупционных  и  иных  правонарушений</a:t>
            </a:r>
          </a:p>
          <a:p>
            <a:pPr algn="ctr"/>
            <a:r>
              <a:rPr lang="ru-RU" sz="2000" b="1" dirty="0" smtClean="0">
                <a:solidFill>
                  <a:schemeClr val="tx2">
                    <a:lumMod val="75000"/>
                  </a:schemeClr>
                </a:solidFill>
                <a:latin typeface="Arial Narrow" panose="020B0606020202030204" pitchFamily="34" charset="0"/>
              </a:rPr>
              <a:t>Администрации Губернатора и Правительства Ленинградской области</a:t>
            </a:r>
            <a:endParaRPr lang="ru-RU" sz="2000" b="1" dirty="0">
              <a:solidFill>
                <a:schemeClr val="tx2">
                  <a:lumMod val="75000"/>
                </a:schemeClr>
              </a:solidFill>
              <a:latin typeface="Arial Narrow" panose="020B0606020202030204" pitchFamily="34" charset="0"/>
            </a:endParaRPr>
          </a:p>
        </p:txBody>
      </p:sp>
      <p:sp>
        <p:nvSpPr>
          <p:cNvPr id="20" name="Прямоугольник 19"/>
          <p:cNvSpPr/>
          <p:nvPr/>
        </p:nvSpPr>
        <p:spPr>
          <a:xfrm>
            <a:off x="611560" y="2139702"/>
            <a:ext cx="8340026" cy="5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i="1" dirty="0" smtClean="0">
                <a:solidFill>
                  <a:schemeClr val="tx2">
                    <a:lumMod val="75000"/>
                  </a:schemeClr>
                </a:solidFill>
                <a:latin typeface="72 Black" panose="020B0A04030603020204" pitchFamily="34" charset="0"/>
                <a:cs typeface="72 Black" panose="020B0A04030603020204" pitchFamily="34" charset="0"/>
              </a:rPr>
              <a:t>Начальник отдела: </a:t>
            </a:r>
          </a:p>
          <a:p>
            <a:endParaRPr lang="ru-RU" sz="900" i="1" dirty="0" smtClean="0">
              <a:solidFill>
                <a:schemeClr val="tx2">
                  <a:lumMod val="75000"/>
                </a:schemeClr>
              </a:solidFill>
              <a:latin typeface="72 Black" panose="020B0A04030603020204" pitchFamily="34" charset="0"/>
              <a:cs typeface="72 Black" panose="020B0A04030603020204" pitchFamily="34" charset="0"/>
            </a:endParaRPr>
          </a:p>
          <a:p>
            <a:r>
              <a:rPr lang="ru-RU" dirty="0" smtClean="0">
                <a:solidFill>
                  <a:schemeClr val="tx2"/>
                </a:solidFill>
                <a:latin typeface="72 Black" panose="020B0A04030603020204" pitchFamily="34" charset="0"/>
                <a:cs typeface="72 Black" panose="020B0A04030603020204" pitchFamily="34" charset="0"/>
              </a:rPr>
              <a:t>ПУНИСОН Лиана </a:t>
            </a:r>
            <a:r>
              <a:rPr lang="ru-RU" dirty="0" err="1" smtClean="0">
                <a:solidFill>
                  <a:schemeClr val="tx2"/>
                </a:solidFill>
                <a:latin typeface="72 Black" panose="020B0A04030603020204" pitchFamily="34" charset="0"/>
                <a:cs typeface="72 Black" panose="020B0A04030603020204" pitchFamily="34" charset="0"/>
              </a:rPr>
              <a:t>Ильдусовна</a:t>
            </a:r>
            <a:r>
              <a:rPr lang="ru-RU" dirty="0" smtClean="0">
                <a:solidFill>
                  <a:schemeClr val="tx2"/>
                </a:solidFill>
                <a:latin typeface="72 Black" panose="020B0A04030603020204" pitchFamily="34" charset="0"/>
                <a:cs typeface="72 Black" panose="020B0A04030603020204" pitchFamily="34" charset="0"/>
              </a:rPr>
              <a:t>			</a:t>
            </a:r>
            <a:r>
              <a:rPr lang="ru-RU" dirty="0" smtClean="0">
                <a:solidFill>
                  <a:schemeClr val="tx2">
                    <a:lumMod val="75000"/>
                  </a:schemeClr>
                </a:solidFill>
                <a:latin typeface="72 Black" panose="020B0A04030603020204" pitchFamily="34" charset="0"/>
                <a:cs typeface="72 Black" panose="020B0A04030603020204" pitchFamily="34" charset="0"/>
              </a:rPr>
              <a:t>(812) 539-50-19</a:t>
            </a:r>
            <a:endParaRPr lang="ru-RU" dirty="0">
              <a:solidFill>
                <a:schemeClr val="tx2">
                  <a:lumMod val="75000"/>
                </a:schemeClr>
              </a:solidFill>
              <a:latin typeface="72 Black" panose="020B0A04030603020204" pitchFamily="34" charset="0"/>
              <a:cs typeface="72 Black" panose="020B0A04030603020204" pitchFamily="34" charset="0"/>
            </a:endParaRPr>
          </a:p>
        </p:txBody>
      </p:sp>
      <p:sp>
        <p:nvSpPr>
          <p:cNvPr id="21" name="Прямоугольник 20"/>
          <p:cNvSpPr/>
          <p:nvPr/>
        </p:nvSpPr>
        <p:spPr>
          <a:xfrm>
            <a:off x="611560" y="2868104"/>
            <a:ext cx="8340026" cy="1257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i="1" dirty="0">
                <a:solidFill>
                  <a:schemeClr val="tx2">
                    <a:lumMod val="75000"/>
                  </a:schemeClr>
                </a:solidFill>
                <a:latin typeface="72 Black" panose="020B0A04030603020204" pitchFamily="34" charset="0"/>
                <a:cs typeface="72 Black" panose="020B0A04030603020204" pitchFamily="34" charset="0"/>
              </a:rPr>
              <a:t>Специалисты отдела: </a:t>
            </a:r>
            <a:endParaRPr lang="ru-RU" i="1" dirty="0" smtClean="0">
              <a:solidFill>
                <a:schemeClr val="tx2">
                  <a:lumMod val="75000"/>
                </a:schemeClr>
              </a:solidFill>
              <a:latin typeface="72 Black" panose="020B0A04030603020204" pitchFamily="34" charset="0"/>
              <a:cs typeface="72 Black" panose="020B0A04030603020204" pitchFamily="34" charset="0"/>
            </a:endParaRPr>
          </a:p>
          <a:p>
            <a:endParaRPr lang="ru-RU" sz="900" i="1" dirty="0">
              <a:solidFill>
                <a:schemeClr val="tx2">
                  <a:lumMod val="75000"/>
                </a:schemeClr>
              </a:solidFill>
              <a:latin typeface="72 Black" panose="020B0A04030603020204" pitchFamily="34" charset="0"/>
              <a:cs typeface="72 Black" panose="020B0A04030603020204" pitchFamily="34" charset="0"/>
            </a:endParaRPr>
          </a:p>
          <a:p>
            <a:r>
              <a:rPr lang="ru-RU" dirty="0" smtClean="0">
                <a:solidFill>
                  <a:schemeClr val="tx2"/>
                </a:solidFill>
                <a:latin typeface="72 Black" panose="020B0A04030603020204" pitchFamily="34" charset="0"/>
                <a:cs typeface="72 Black" panose="020B0A04030603020204" pitchFamily="34" charset="0"/>
              </a:rPr>
              <a:t>ВЕДОВСКАЯ Анна Валерьевна		</a:t>
            </a:r>
            <a:r>
              <a:rPr lang="ru-RU" dirty="0" smtClean="0">
                <a:solidFill>
                  <a:schemeClr val="tx2">
                    <a:lumMod val="75000"/>
                  </a:schemeClr>
                </a:solidFill>
                <a:latin typeface="72 Black" panose="020B0A04030603020204" pitchFamily="34" charset="0"/>
                <a:cs typeface="72 Black" panose="020B0A04030603020204" pitchFamily="34" charset="0"/>
              </a:rPr>
              <a:t>                (812) 539-51-02	</a:t>
            </a:r>
          </a:p>
          <a:p>
            <a:r>
              <a:rPr lang="ru-RU" dirty="0" smtClean="0">
                <a:solidFill>
                  <a:schemeClr val="tx2"/>
                </a:solidFill>
                <a:latin typeface="72 Black" panose="020B0A04030603020204" pitchFamily="34" charset="0"/>
                <a:cs typeface="72 Black" panose="020B0A04030603020204" pitchFamily="34" charset="0"/>
              </a:rPr>
              <a:t>ЛАВРУШИНА Алина Витальевна				</a:t>
            </a:r>
            <a:endParaRPr lang="ru-RU" dirty="0">
              <a:solidFill>
                <a:schemeClr val="tx2"/>
              </a:solidFill>
              <a:latin typeface="72 Black" panose="020B0A04030603020204" pitchFamily="34" charset="0"/>
              <a:cs typeface="72 Black" panose="020B0A04030603020204" pitchFamily="34" charset="0"/>
            </a:endParaRPr>
          </a:p>
        </p:txBody>
      </p:sp>
      <p:sp>
        <p:nvSpPr>
          <p:cNvPr id="22" name="Прямоугольник 21"/>
          <p:cNvSpPr/>
          <p:nvPr/>
        </p:nvSpPr>
        <p:spPr>
          <a:xfrm>
            <a:off x="5151120" y="3067272"/>
            <a:ext cx="3368040" cy="692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p>
        </p:txBody>
      </p:sp>
      <p:cxnSp>
        <p:nvCxnSpPr>
          <p:cNvPr id="23" name="Прямая соединительная линия 22"/>
          <p:cNvCxnSpPr/>
          <p:nvPr/>
        </p:nvCxnSpPr>
        <p:spPr>
          <a:xfrm>
            <a:off x="1007100" y="846292"/>
            <a:ext cx="7839924" cy="0"/>
          </a:xfrm>
          <a:prstGeom prst="line">
            <a:avLst/>
          </a:prstGeom>
          <a:ln>
            <a:solidFill>
              <a:schemeClr val="accent1">
                <a:lumMod val="75000"/>
              </a:schemeClr>
            </a:solidFill>
          </a:ln>
        </p:spPr>
        <p:style>
          <a:lnRef idx="2">
            <a:schemeClr val="dk1"/>
          </a:lnRef>
          <a:fillRef idx="0">
            <a:schemeClr val="dk1"/>
          </a:fillRef>
          <a:effectRef idx="1">
            <a:schemeClr val="dk1"/>
          </a:effectRef>
          <a:fontRef idx="minor">
            <a:schemeClr val="tx1"/>
          </a:fontRef>
        </p:style>
      </p:cxnSp>
      <p:sp>
        <p:nvSpPr>
          <p:cNvPr id="24" name="Прямоугольник 23"/>
          <p:cNvSpPr/>
          <p:nvPr/>
        </p:nvSpPr>
        <p:spPr>
          <a:xfrm>
            <a:off x="611560" y="4005802"/>
            <a:ext cx="7755200" cy="692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2"/>
                </a:solidFill>
                <a:latin typeface="72 Black" panose="020B0A04030603020204" pitchFamily="34" charset="0"/>
                <a:cs typeface="72 Black" panose="020B0A04030603020204" pitchFamily="34" charset="0"/>
              </a:rPr>
              <a:t>ШИЛО Игорь Николаевич                                   </a:t>
            </a:r>
            <a:r>
              <a:rPr lang="ru-RU" dirty="0" smtClean="0">
                <a:solidFill>
                  <a:schemeClr val="tx2"/>
                </a:solidFill>
                <a:latin typeface="72 Black" panose="020B0A04030603020204" pitchFamily="34" charset="0"/>
                <a:cs typeface="72 Black" panose="020B0A04030603020204" pitchFamily="34" charset="0"/>
              </a:rPr>
              <a:t>         </a:t>
            </a:r>
            <a:r>
              <a:rPr lang="ru-RU" dirty="0" smtClean="0">
                <a:solidFill>
                  <a:schemeClr val="tx2">
                    <a:lumMod val="75000"/>
                  </a:schemeClr>
                </a:solidFill>
                <a:latin typeface="72 Black" panose="020B0A04030603020204" pitchFamily="34" charset="0"/>
                <a:cs typeface="72 Black" panose="020B0A04030603020204" pitchFamily="34" charset="0"/>
              </a:rPr>
              <a:t>(</a:t>
            </a:r>
            <a:r>
              <a:rPr lang="ru-RU" dirty="0">
                <a:solidFill>
                  <a:schemeClr val="tx2">
                    <a:lumMod val="75000"/>
                  </a:schemeClr>
                </a:solidFill>
                <a:latin typeface="72 Black" panose="020B0A04030603020204" pitchFamily="34" charset="0"/>
                <a:cs typeface="72 Black" panose="020B0A04030603020204" pitchFamily="34" charset="0"/>
              </a:rPr>
              <a:t>812) </a:t>
            </a:r>
            <a:r>
              <a:rPr lang="ru-RU" dirty="0" smtClean="0">
                <a:solidFill>
                  <a:schemeClr val="tx2">
                    <a:lumMod val="75000"/>
                  </a:schemeClr>
                </a:solidFill>
                <a:latin typeface="72 Black" panose="020B0A04030603020204" pitchFamily="34" charset="0"/>
                <a:cs typeface="72 Black" panose="020B0A04030603020204" pitchFamily="34" charset="0"/>
              </a:rPr>
              <a:t>539-41-63                              </a:t>
            </a:r>
          </a:p>
          <a:p>
            <a:r>
              <a:rPr lang="ru-RU" dirty="0" smtClean="0">
                <a:solidFill>
                  <a:schemeClr val="tx2"/>
                </a:solidFill>
                <a:latin typeface="72 Black" panose="020B0A04030603020204" pitchFamily="34" charset="0"/>
                <a:cs typeface="72 Black" panose="020B0A04030603020204" pitchFamily="34" charset="0"/>
              </a:rPr>
              <a:t>ЩИТКО Николай Сергеевич		</a:t>
            </a:r>
            <a:endParaRPr lang="ru-RU" dirty="0">
              <a:solidFill>
                <a:schemeClr val="tx2"/>
              </a:solidFill>
              <a:latin typeface="72 Black" panose="020B0A04030603020204" pitchFamily="34" charset="0"/>
              <a:cs typeface="72 Black" panose="020B0A04030603020204" pitchFamily="34" charset="0"/>
            </a:endParaRPr>
          </a:p>
        </p:txBody>
      </p:sp>
    </p:spTree>
    <p:extLst>
      <p:ext uri="{BB962C8B-B14F-4D97-AF65-F5344CB8AC3E}">
        <p14:creationId xmlns:p14="http://schemas.microsoft.com/office/powerpoint/2010/main" val="3261944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860" y="4559192"/>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
        <p:nvSpPr>
          <p:cNvPr id="26" name="Прямоугольник 25"/>
          <p:cNvSpPr/>
          <p:nvPr/>
        </p:nvSpPr>
        <p:spPr>
          <a:xfrm>
            <a:off x="3855920" y="3224250"/>
            <a:ext cx="5292080" cy="675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Picture 85" descr="https://lh4.googleusercontent.com/hT-wq5iPrPpx4hl10AQE-J2qeTNoLVciYKhsMsFagCt_KkRCDOTJvfEoVFRPAYVtU85iFeFokSdHXNLPlLYsej6zbglykGBN2WTztYfaJ5Kqb_GILudEXGWkR7yZFvm4dZ_b3R8Q2MWODd1In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49" y="172405"/>
            <a:ext cx="540567" cy="666073"/>
          </a:xfrm>
          <a:prstGeom prst="rect">
            <a:avLst/>
          </a:prstGeom>
          <a:noFill/>
          <a:extLst>
            <a:ext uri="{909E8E84-426E-40DD-AFC4-6F175D3DCCD1}">
              <a14:hiddenFill xmlns:a14="http://schemas.microsoft.com/office/drawing/2010/main">
                <a:solidFill>
                  <a:srgbClr val="FFFFFF"/>
                </a:solidFill>
              </a14:hiddenFill>
            </a:ext>
          </a:extLst>
        </p:spPr>
      </p:pic>
      <p:sp>
        <p:nvSpPr>
          <p:cNvPr id="25" name="Прямоугольник 24"/>
          <p:cNvSpPr/>
          <p:nvPr/>
        </p:nvSpPr>
        <p:spPr>
          <a:xfrm>
            <a:off x="0" y="3183824"/>
            <a:ext cx="7650088" cy="45719"/>
          </a:xfrm>
          <a:prstGeom prst="rect">
            <a:avLst/>
          </a:prstGeom>
          <a:solidFill>
            <a:srgbClr val="1E78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TextBox 27"/>
          <p:cNvSpPr txBox="1"/>
          <p:nvPr/>
        </p:nvSpPr>
        <p:spPr>
          <a:xfrm>
            <a:off x="921960" y="158917"/>
            <a:ext cx="7816308" cy="400110"/>
          </a:xfrm>
          <a:prstGeom prst="rect">
            <a:avLst/>
          </a:prstGeom>
          <a:noFill/>
        </p:spPr>
        <p:txBody>
          <a:bodyPr wrap="square" rtlCol="0">
            <a:spAutoFit/>
          </a:bodyPr>
          <a:lstStyle/>
          <a:p>
            <a:r>
              <a:rPr lang="ru-RU" sz="2000" b="1" dirty="0" smtClean="0">
                <a:solidFill>
                  <a:schemeClr val="accent1">
                    <a:lumMod val="75000"/>
                  </a:schemeClr>
                </a:solidFill>
                <a:latin typeface="Arial Narrow" panose="020B0606020202030204" pitchFamily="34" charset="0"/>
              </a:rPr>
              <a:t>Администрация Губернатора и Правительства Ленинградской области</a:t>
            </a:r>
            <a:endParaRPr lang="ru-RU" sz="2000" b="1" dirty="0">
              <a:solidFill>
                <a:schemeClr val="accent1">
                  <a:lumMod val="75000"/>
                </a:schemeClr>
              </a:solidFill>
              <a:latin typeface="Arial Narrow" panose="020B0606020202030204" pitchFamily="34" charset="0"/>
            </a:endParaRPr>
          </a:p>
        </p:txBody>
      </p:sp>
      <p:cxnSp>
        <p:nvCxnSpPr>
          <p:cNvPr id="29" name="Прямая соединительная линия 28"/>
          <p:cNvCxnSpPr/>
          <p:nvPr/>
        </p:nvCxnSpPr>
        <p:spPr>
          <a:xfrm>
            <a:off x="755577" y="559027"/>
            <a:ext cx="8136904" cy="0"/>
          </a:xfrm>
          <a:prstGeom prst="line">
            <a:avLst/>
          </a:prstGeom>
          <a:ln>
            <a:solidFill>
              <a:schemeClr val="accent1">
                <a:lumMod val="75000"/>
              </a:schemeClr>
            </a:solidFill>
          </a:ln>
        </p:spPr>
        <p:style>
          <a:lnRef idx="2">
            <a:schemeClr val="dk1"/>
          </a:lnRef>
          <a:fillRef idx="0">
            <a:schemeClr val="dk1"/>
          </a:fillRef>
          <a:effectRef idx="1">
            <a:schemeClr val="dk1"/>
          </a:effectRef>
          <a:fontRef idx="minor">
            <a:schemeClr val="tx1"/>
          </a:fontRef>
        </p:style>
      </p:cxnSp>
      <p:sp>
        <p:nvSpPr>
          <p:cNvPr id="11" name="Подзаголовок 2"/>
          <p:cNvSpPr txBox="1">
            <a:spLocks/>
          </p:cNvSpPr>
          <p:nvPr/>
        </p:nvSpPr>
        <p:spPr>
          <a:xfrm>
            <a:off x="0" y="2288817"/>
            <a:ext cx="9148000" cy="71498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None/>
            </a:pPr>
            <a:r>
              <a:rPr lang="ru-RU" sz="3200" b="1" dirty="0" smtClean="0">
                <a:solidFill>
                  <a:schemeClr val="tx2">
                    <a:lumMod val="75000"/>
                  </a:schemeClr>
                </a:solidFill>
                <a:latin typeface="Arial Black" panose="020B0A04020102020204" pitchFamily="34" charset="0"/>
              </a:rPr>
              <a:t>СПАСИБО ЗА ВНИМАНИЕ!</a:t>
            </a:r>
            <a:endParaRPr lang="ru-RU" sz="2000" b="1" dirty="0" smtClean="0">
              <a:solidFill>
                <a:schemeClr val="tx2">
                  <a:lumMod val="75000"/>
                </a:schemeClr>
              </a:solidFill>
              <a:latin typeface="Arial Black" panose="020B0A04020102020204" pitchFamily="34" charset="0"/>
            </a:endParaRPr>
          </a:p>
        </p:txBody>
      </p:sp>
      <p:sp>
        <p:nvSpPr>
          <p:cNvPr id="10" name="Прямоугольник 9"/>
          <p:cNvSpPr/>
          <p:nvPr/>
        </p:nvSpPr>
        <p:spPr>
          <a:xfrm>
            <a:off x="7884368" y="4596968"/>
            <a:ext cx="907310" cy="388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ru-RU"/>
          </a:p>
        </p:txBody>
      </p:sp>
    </p:spTree>
    <p:extLst>
      <p:ext uri="{BB962C8B-B14F-4D97-AF65-F5344CB8AC3E}">
        <p14:creationId xmlns:p14="http://schemas.microsoft.com/office/powerpoint/2010/main" val="8411621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a:solidFill>
          <a:schemeClr val="accent1">
            <a:lumMod val="20000"/>
            <a:lumOff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3688</TotalTime>
  <Words>627</Words>
  <Application>Microsoft Office PowerPoint</Application>
  <PresentationFormat>Экран (16:9)</PresentationFormat>
  <Paragraphs>130</Paragraphs>
  <Slides>14</Slides>
  <Notes>14</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Исполнительная</vt:lpstr>
      <vt:lpstr>Презентация PowerPoint</vt:lpstr>
      <vt:lpstr>Презентация PowerPoint</vt:lpstr>
      <vt:lpstr>Обязанности ответственных лиц:</vt:lpstr>
      <vt:lpstr>Обязанности ответственных лиц:</vt:lpstr>
      <vt:lpstr>Обязанности ответственных лиц:</vt:lpstr>
      <vt:lpstr>Обязанности ответственных лиц:</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Телефоны работников  отдела по работе с муниципальными образованиями: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Обеспечение надлежащего исполнения государственными гражданскими служащими Ленинградской области  обязанности по представлению  сведений о доходах, расходах,  об имуществе и обязательствах имущественного характера</dc:title>
  <dc:creator>Алина Витальевна Лаврушина</dc:creator>
  <cp:lastModifiedBy>Алина Витальевна Лаврушина</cp:lastModifiedBy>
  <cp:revision>688</cp:revision>
  <dcterms:created xsi:type="dcterms:W3CDTF">2016-03-28T08:37:28Z</dcterms:created>
  <dcterms:modified xsi:type="dcterms:W3CDTF">2025-06-16T08:47:05Z</dcterms:modified>
</cp:coreProperties>
</file>